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4"/>
  </p:notesMasterIdLst>
  <p:sldIdLst>
    <p:sldId id="256" r:id="rId4"/>
    <p:sldId id="258" r:id="rId5"/>
    <p:sldId id="280" r:id="rId6"/>
    <p:sldId id="259" r:id="rId7"/>
    <p:sldId id="272" r:id="rId8"/>
    <p:sldId id="263" r:id="rId9"/>
    <p:sldId id="275" r:id="rId10"/>
    <p:sldId id="279"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rley mertz" initials="sm" lastIdx="22" clrIdx="0">
    <p:extLst>
      <p:ext uri="{19B8F6BF-5375-455C-9EA6-DF929625EA0E}">
        <p15:presenceInfo xmlns:p15="http://schemas.microsoft.com/office/powerpoint/2012/main" userId="47b882841e79426b" providerId="Windows Live"/>
      </p:ext>
    </p:extLst>
  </p:cmAuthor>
  <p:cmAuthor id="2" name="Adami, Guy R" initials="AGR" lastIdx="14" clrIdx="1">
    <p:extLst>
      <p:ext uri="{19B8F6BF-5375-455C-9EA6-DF929625EA0E}">
        <p15:presenceInfo xmlns:p15="http://schemas.microsoft.com/office/powerpoint/2012/main" userId="S::gadami@uic.edu::cb37a9b5-1b05-4a2f-a0bc-28af460d86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813"/>
    <a:srgbClr val="848283"/>
    <a:srgbClr val="858384"/>
    <a:srgbClr val="A19E9F"/>
    <a:srgbClr val="F37439"/>
    <a:srgbClr val="FDB913"/>
    <a:srgbClr val="FEC34C"/>
    <a:srgbClr val="FFD27F"/>
    <a:srgbClr val="FFED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1"/>
    <p:restoredTop sz="93876"/>
  </p:normalViewPr>
  <p:slideViewPr>
    <p:cSldViewPr snapToGrid="0" snapToObjects="1">
      <p:cViewPr varScale="1">
        <p:scale>
          <a:sx n="128" d="100"/>
          <a:sy n="128" d="100"/>
        </p:scale>
        <p:origin x="181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8CA42-83DE-BF42-A1B0-16D1EE1733E0}" type="datetimeFigureOut">
              <a:rPr lang="en-US" smtClean="0"/>
              <a:t>7/18/25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78009-AF5C-1645-9610-C027CFFAE08D}" type="slidenum">
              <a:rPr lang="en-US" smtClean="0"/>
              <a:t>‹#›</a:t>
            </a:fld>
            <a:endParaRPr lang="en-US"/>
          </a:p>
        </p:txBody>
      </p:sp>
    </p:spTree>
    <p:extLst>
      <p:ext uri="{BB962C8B-B14F-4D97-AF65-F5344CB8AC3E}">
        <p14:creationId xmlns:p14="http://schemas.microsoft.com/office/powerpoint/2010/main" val="76109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2</a:t>
            </a:fld>
            <a:endParaRPr lang="en-US"/>
          </a:p>
        </p:txBody>
      </p:sp>
    </p:spTree>
    <p:extLst>
      <p:ext uri="{BB962C8B-B14F-4D97-AF65-F5344CB8AC3E}">
        <p14:creationId xmlns:p14="http://schemas.microsoft.com/office/powerpoint/2010/main" val="103133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3</a:t>
            </a:fld>
            <a:endParaRPr lang="en-US"/>
          </a:p>
        </p:txBody>
      </p:sp>
    </p:spTree>
    <p:extLst>
      <p:ext uri="{BB962C8B-B14F-4D97-AF65-F5344CB8AC3E}">
        <p14:creationId xmlns:p14="http://schemas.microsoft.com/office/powerpoint/2010/main" val="198323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dirty="0"/>
          </a:p>
        </p:txBody>
      </p:sp>
      <p:sp>
        <p:nvSpPr>
          <p:cNvPr id="4" name="Slide Number Placeholder 3"/>
          <p:cNvSpPr>
            <a:spLocks noGrp="1"/>
          </p:cNvSpPr>
          <p:nvPr>
            <p:ph type="sldNum" sz="quarter" idx="5"/>
          </p:nvPr>
        </p:nvSpPr>
        <p:spPr/>
        <p:txBody>
          <a:bodyPr/>
          <a:lstStyle/>
          <a:p>
            <a:fld id="{F8C78009-AF5C-1645-9610-C027CFFAE08D}" type="slidenum">
              <a:rPr lang="en-US" smtClean="0"/>
              <a:t>4</a:t>
            </a:fld>
            <a:endParaRPr lang="en-US"/>
          </a:p>
        </p:txBody>
      </p:sp>
    </p:spTree>
    <p:extLst>
      <p:ext uri="{BB962C8B-B14F-4D97-AF65-F5344CB8AC3E}">
        <p14:creationId xmlns:p14="http://schemas.microsoft.com/office/powerpoint/2010/main" val="338015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5</a:t>
            </a:fld>
            <a:endParaRPr lang="en-US"/>
          </a:p>
        </p:txBody>
      </p:sp>
    </p:spTree>
    <p:extLst>
      <p:ext uri="{BB962C8B-B14F-4D97-AF65-F5344CB8AC3E}">
        <p14:creationId xmlns:p14="http://schemas.microsoft.com/office/powerpoint/2010/main" val="92611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dirty="0"/>
          </a:p>
        </p:txBody>
      </p:sp>
      <p:sp>
        <p:nvSpPr>
          <p:cNvPr id="4" name="Slide Number Placeholder 3"/>
          <p:cNvSpPr>
            <a:spLocks noGrp="1"/>
          </p:cNvSpPr>
          <p:nvPr>
            <p:ph type="sldNum" sz="quarter" idx="5"/>
          </p:nvPr>
        </p:nvSpPr>
        <p:spPr/>
        <p:txBody>
          <a:bodyPr/>
          <a:lstStyle/>
          <a:p>
            <a:fld id="{F8C78009-AF5C-1645-9610-C027CFFAE08D}" type="slidenum">
              <a:rPr lang="en-US" smtClean="0"/>
              <a:t>7</a:t>
            </a:fld>
            <a:endParaRPr lang="en-US"/>
          </a:p>
        </p:txBody>
      </p:sp>
    </p:spTree>
    <p:extLst>
      <p:ext uri="{BB962C8B-B14F-4D97-AF65-F5344CB8AC3E}">
        <p14:creationId xmlns:p14="http://schemas.microsoft.com/office/powerpoint/2010/main" val="260469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9</a:t>
            </a:fld>
            <a:endParaRPr lang="en-US"/>
          </a:p>
        </p:txBody>
      </p:sp>
    </p:spTree>
    <p:extLst>
      <p:ext uri="{BB962C8B-B14F-4D97-AF65-F5344CB8AC3E}">
        <p14:creationId xmlns:p14="http://schemas.microsoft.com/office/powerpoint/2010/main" val="356356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1B60-FD93-FC4F-BA93-D1AC998F6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22CD28-B0D0-DD47-B920-96E6EA7FA6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AF88EC-A209-4440-A94F-BCD829CCA173}"/>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5" name="Footer Placeholder 4">
            <a:extLst>
              <a:ext uri="{FF2B5EF4-FFF2-40B4-BE49-F238E27FC236}">
                <a16:creationId xmlns:a16="http://schemas.microsoft.com/office/drawing/2014/main" id="{72182B06-38EB-0546-93FA-CB7F4B2D19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8FB4B5-B830-A04E-B34B-2EE7FA8F0E77}"/>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309680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05A7-6B44-7F44-8648-9B0045756D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6E2796-0FDD-404D-94B6-306465D12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8914E-572A-C743-A518-696F9069691E}"/>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5" name="Footer Placeholder 4">
            <a:extLst>
              <a:ext uri="{FF2B5EF4-FFF2-40B4-BE49-F238E27FC236}">
                <a16:creationId xmlns:a16="http://schemas.microsoft.com/office/drawing/2014/main" id="{ECD70E2C-B3CA-1E41-9384-3115F7DCF1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5CA667-FF53-1142-BE80-A3E10C0D0978}"/>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104484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44BBCB-4355-A44C-8977-317843F6D8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527404-A545-D149-B0FC-D71AC1F3F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5A770-3332-3E4B-B2E4-D9957E5F5DFA}"/>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5" name="Footer Placeholder 4">
            <a:extLst>
              <a:ext uri="{FF2B5EF4-FFF2-40B4-BE49-F238E27FC236}">
                <a16:creationId xmlns:a16="http://schemas.microsoft.com/office/drawing/2014/main" id="{C9C191BD-1DE7-2841-8580-BDC796A24F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C422E-B1B7-9C46-B057-B0E616A1729D}"/>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267943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495C-34B6-3D4F-99CB-D378D960BD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0BB9E-A136-FC40-AAE6-2CD5FE3029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81B08-326A-9642-A804-90BFB8500891}"/>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5" name="Footer Placeholder 4">
            <a:extLst>
              <a:ext uri="{FF2B5EF4-FFF2-40B4-BE49-F238E27FC236}">
                <a16:creationId xmlns:a16="http://schemas.microsoft.com/office/drawing/2014/main" id="{E0137461-0DF0-AA47-970C-9890A582C4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C05452-755D-4F44-9BD1-1D313C49FAB1}"/>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89331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A6EF-C08E-A24F-889E-C24CF3542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CC03C-D778-0A40-9FAA-448977589D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AABE03-713B-4F4C-AD73-85B5F12C10B9}"/>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5" name="Footer Placeholder 4">
            <a:extLst>
              <a:ext uri="{FF2B5EF4-FFF2-40B4-BE49-F238E27FC236}">
                <a16:creationId xmlns:a16="http://schemas.microsoft.com/office/drawing/2014/main" id="{16DE269C-2F90-D84A-AD86-7CABA5320C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E2981A-377D-C541-9204-863865D811D5}"/>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207482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912E-870F-A44E-AB61-9404B81A4F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AF3D35-C503-FB42-823F-C01D72F76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D436BB-DB61-AA40-8F06-AE438E6FFA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5DE43-335F-E54E-966D-60DC4E90124F}"/>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6" name="Footer Placeholder 5">
            <a:extLst>
              <a:ext uri="{FF2B5EF4-FFF2-40B4-BE49-F238E27FC236}">
                <a16:creationId xmlns:a16="http://schemas.microsoft.com/office/drawing/2014/main" id="{9C03435C-26DE-934C-BBDC-736020E247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1DCBD0-7204-D74C-A21B-B8A38ED64EA5}"/>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79377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D059-DF51-6A44-8A22-A8D9038A27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A1584-7728-9640-8B95-541330FA5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60FED3-9880-4647-9CD9-1AAF355A3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B89319-B999-A84D-9907-824D816B1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EB1D09-4ADF-CA4A-B94C-F2F631A784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DC5B15-A708-DB4B-98DD-02B6F90B3BAB}"/>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8" name="Footer Placeholder 7">
            <a:extLst>
              <a:ext uri="{FF2B5EF4-FFF2-40B4-BE49-F238E27FC236}">
                <a16:creationId xmlns:a16="http://schemas.microsoft.com/office/drawing/2014/main" id="{B6D3794D-C0BA-1740-B704-6C3A7EE2F8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BB65203-7F10-5E4D-8EB3-D350D0A79088}"/>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33684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AD7A-E4E6-3741-A2D0-4BDBE94989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804736-E95E-0A43-8817-345BFC4231FF}"/>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4" name="Footer Placeholder 3">
            <a:extLst>
              <a:ext uri="{FF2B5EF4-FFF2-40B4-BE49-F238E27FC236}">
                <a16:creationId xmlns:a16="http://schemas.microsoft.com/office/drawing/2014/main" id="{1662E524-4AEE-0246-8F99-B68F975687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2BEBF5-E4AD-7341-8CA1-A469031D36E2}"/>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245823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E9A6A-D98A-164D-8642-A96CD97FDE51}"/>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3" name="Footer Placeholder 2">
            <a:extLst>
              <a:ext uri="{FF2B5EF4-FFF2-40B4-BE49-F238E27FC236}">
                <a16:creationId xmlns:a16="http://schemas.microsoft.com/office/drawing/2014/main" id="{5B1E207C-9316-AC4F-8D2D-1E8380F87C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4DE4D05-13C4-E940-A45B-ADB41C33EAE8}"/>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283747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68FF-880E-DD48-BCB3-2BA12A210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01728-04BF-E546-9DC1-ABAE25E9C4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61ABB6-B833-E743-9647-A6629A910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A4F9E-0B08-1E46-B78A-902F66E6B04D}"/>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6" name="Footer Placeholder 5">
            <a:extLst>
              <a:ext uri="{FF2B5EF4-FFF2-40B4-BE49-F238E27FC236}">
                <a16:creationId xmlns:a16="http://schemas.microsoft.com/office/drawing/2014/main" id="{B1AC5742-3D93-9A44-A73E-0EB6682A09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20D065-AD61-B947-9FCA-126D9572108C}"/>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109544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783A-9C35-7540-8E5D-811087F78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E16D53-C92B-0944-ADB7-A02FBCD011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E742D49-C840-6F4D-97C0-B04BAC299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5C287-3A84-114D-A5A6-9EF1FB32E50E}"/>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6" name="Footer Placeholder 5">
            <a:extLst>
              <a:ext uri="{FF2B5EF4-FFF2-40B4-BE49-F238E27FC236}">
                <a16:creationId xmlns:a16="http://schemas.microsoft.com/office/drawing/2014/main" id="{7EAAC7FA-C896-6940-BC4E-8E5FDEBFA8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FA6247-C20A-4D46-ADDF-D8BC8218A825}"/>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60203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D0EB2-8A70-F344-B413-BE8BB7A8F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6EBE38-8BF8-E84F-8851-3B0D86DA9F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06C0A-8297-B341-B9E4-4A31E4A5AC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D1529-911A-0448-A208-9726B9E56342}" type="datetimeFigureOut">
              <a:rPr lang="en-US" smtClean="0"/>
              <a:t>7/18/25</a:t>
            </a:fld>
            <a:endParaRPr lang="en-US" dirty="0"/>
          </a:p>
        </p:txBody>
      </p:sp>
      <p:sp>
        <p:nvSpPr>
          <p:cNvPr id="5" name="Footer Placeholder 4">
            <a:extLst>
              <a:ext uri="{FF2B5EF4-FFF2-40B4-BE49-F238E27FC236}">
                <a16:creationId xmlns:a16="http://schemas.microsoft.com/office/drawing/2014/main" id="{7F6B4CF0-2BD5-7447-8C26-A426F218A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8C5F17-3181-8141-B9D0-43415E3ACA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533C8-E5C0-DD4A-A12C-447390B55701}" type="slidenum">
              <a:rPr lang="en-US" smtClean="0"/>
              <a:t>‹#›</a:t>
            </a:fld>
            <a:endParaRPr lang="en-US" dirty="0"/>
          </a:p>
        </p:txBody>
      </p:sp>
    </p:spTree>
    <p:extLst>
      <p:ext uri="{BB962C8B-B14F-4D97-AF65-F5344CB8AC3E}">
        <p14:creationId xmlns:p14="http://schemas.microsoft.com/office/powerpoint/2010/main" val="1639054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1.svg"/><Relationship Id="rId2" Type="http://schemas.openxmlformats.org/officeDocument/2006/relationships/hyperlink" Target="https://mbcalliance.org/asd-series4"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riagecancer.org/Guide-Caregiv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hyperlink" Target="https://www.mbcalliance.org/projects/here-all-year/caregivers-and-mb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caregiving.org/resour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7.pn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19E9F">
            <a:alpha val="5000"/>
          </a:srgb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20DDA6-B692-7C2B-723D-C3793F1D0676}"/>
              </a:ext>
            </a:extLst>
          </p:cNvPr>
          <p:cNvPicPr>
            <a:picLocks noChangeAspect="1"/>
          </p:cNvPicPr>
          <p:nvPr/>
        </p:nvPicPr>
        <p:blipFill>
          <a:blip r:embed="rId2"/>
          <a:stretch>
            <a:fillRect/>
          </a:stretch>
        </p:blipFill>
        <p:spPr>
          <a:xfrm>
            <a:off x="7686620" y="537022"/>
            <a:ext cx="4527681" cy="5801091"/>
          </a:xfrm>
          <a:prstGeom prst="rect">
            <a:avLst/>
          </a:prstGeom>
        </p:spPr>
      </p:pic>
      <p:sp>
        <p:nvSpPr>
          <p:cNvPr id="4" name="Rectangle 3">
            <a:extLst>
              <a:ext uri="{FF2B5EF4-FFF2-40B4-BE49-F238E27FC236}">
                <a16:creationId xmlns:a16="http://schemas.microsoft.com/office/drawing/2014/main" id="{E8F5DB58-6EDA-B407-2063-48FA0CEE1C50}"/>
              </a:ext>
            </a:extLst>
          </p:cNvPr>
          <p:cNvSpPr/>
          <p:nvPr/>
        </p:nvSpPr>
        <p:spPr>
          <a:xfrm>
            <a:off x="398930" y="2391330"/>
            <a:ext cx="7030570" cy="1665841"/>
          </a:xfrm>
          <a:prstGeom prst="rect">
            <a:avLst/>
          </a:prstGeom>
        </p:spPr>
        <p:txBody>
          <a:bodyPr wrap="square" lIns="91440" tIns="45720" rIns="91440" bIns="45720" anchor="t">
            <a:spAutoFit/>
          </a:bodyPr>
          <a:lstStyle/>
          <a:p>
            <a:pPr>
              <a:lnSpc>
                <a:spcPct val="125000"/>
              </a:lnSpc>
            </a:pPr>
            <a:r>
              <a:rPr lang="en-US" sz="4000" dirty="0">
                <a:latin typeface="Century Gothic" panose="020B0502020202020204" pitchFamily="34" charset="0"/>
                <a:cs typeface="Poppins" pitchFamily="2" charset="77"/>
              </a:rPr>
              <a:t>ADVOCACY SLIDE DECK</a:t>
            </a:r>
          </a:p>
          <a:p>
            <a:pPr>
              <a:lnSpc>
                <a:spcPct val="125000"/>
              </a:lnSpc>
            </a:pPr>
            <a:r>
              <a:rPr lang="en-US" sz="4400" b="1" dirty="0">
                <a:solidFill>
                  <a:srgbClr val="FFB301"/>
                </a:solidFill>
                <a:latin typeface="Century Gothic" panose="020B0502020202020204" pitchFamily="34" charset="0"/>
                <a:cs typeface="Poppins SemiBold" pitchFamily="2" charset="77"/>
              </a:rPr>
              <a:t>SERIES 4</a:t>
            </a:r>
          </a:p>
        </p:txBody>
      </p:sp>
      <p:pic>
        <p:nvPicPr>
          <p:cNvPr id="5" name="Picture 4">
            <a:extLst>
              <a:ext uri="{FF2B5EF4-FFF2-40B4-BE49-F238E27FC236}">
                <a16:creationId xmlns:a16="http://schemas.microsoft.com/office/drawing/2014/main" id="{8BC656E7-1B94-DEA8-A2F0-5E1DF3E5B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75" y="505441"/>
            <a:ext cx="3525305" cy="876759"/>
          </a:xfrm>
          <a:prstGeom prst="rect">
            <a:avLst/>
          </a:prstGeom>
        </p:spPr>
      </p:pic>
      <p:sp>
        <p:nvSpPr>
          <p:cNvPr id="6" name="Rectangle 5">
            <a:extLst>
              <a:ext uri="{FF2B5EF4-FFF2-40B4-BE49-F238E27FC236}">
                <a16:creationId xmlns:a16="http://schemas.microsoft.com/office/drawing/2014/main" id="{C99049FB-A804-8415-C7B1-65ECBB2D6898}"/>
              </a:ext>
            </a:extLst>
          </p:cNvPr>
          <p:cNvSpPr/>
          <p:nvPr/>
        </p:nvSpPr>
        <p:spPr>
          <a:xfrm>
            <a:off x="398929" y="4192345"/>
            <a:ext cx="6317739" cy="461665"/>
          </a:xfrm>
          <a:prstGeom prst="rect">
            <a:avLst/>
          </a:prstGeom>
        </p:spPr>
        <p:txBody>
          <a:bodyPr wrap="square" lIns="91440" tIns="45720" rIns="91440" bIns="45720" anchor="t">
            <a:spAutoFit/>
          </a:bodyPr>
          <a:lstStyle/>
          <a:p>
            <a:r>
              <a:rPr lang="en-US" sz="2400" dirty="0">
                <a:latin typeface="Century Gothic" panose="020B0502020202020204" pitchFamily="34" charset="0"/>
              </a:rPr>
              <a:t>Information for Caregivers</a:t>
            </a:r>
          </a:p>
        </p:txBody>
      </p:sp>
      <p:grpSp>
        <p:nvGrpSpPr>
          <p:cNvPr id="7" name="Group 6">
            <a:extLst>
              <a:ext uri="{FF2B5EF4-FFF2-40B4-BE49-F238E27FC236}">
                <a16:creationId xmlns:a16="http://schemas.microsoft.com/office/drawing/2014/main" id="{30AC7A40-F0F5-817E-36BD-747600607E7F}"/>
              </a:ext>
            </a:extLst>
          </p:cNvPr>
          <p:cNvGrpSpPr/>
          <p:nvPr/>
        </p:nvGrpSpPr>
        <p:grpSpPr>
          <a:xfrm>
            <a:off x="2882464" y="3263738"/>
            <a:ext cx="1127116" cy="671710"/>
            <a:chOff x="3262091" y="1346896"/>
            <a:chExt cx="1257309" cy="749300"/>
          </a:xfrm>
        </p:grpSpPr>
        <p:pic>
          <p:nvPicPr>
            <p:cNvPr id="8" name="Picture 7">
              <a:extLst>
                <a:ext uri="{FF2B5EF4-FFF2-40B4-BE49-F238E27FC236}">
                  <a16:creationId xmlns:a16="http://schemas.microsoft.com/office/drawing/2014/main" id="{220E53EF-8BD1-26DF-E9F8-83BB5DBE0EF9}"/>
                </a:ext>
              </a:extLst>
            </p:cNvPr>
            <p:cNvPicPr>
              <a:picLocks noChangeAspect="1"/>
            </p:cNvPicPr>
            <p:nvPr/>
          </p:nvPicPr>
          <p:blipFill>
            <a:blip r:embed="rId4"/>
            <a:stretch>
              <a:fillRect/>
            </a:stretch>
          </p:blipFill>
          <p:spPr>
            <a:xfrm>
              <a:off x="3681198" y="1346896"/>
              <a:ext cx="419099" cy="749300"/>
            </a:xfrm>
            <a:prstGeom prst="rect">
              <a:avLst/>
            </a:prstGeom>
          </p:spPr>
        </p:pic>
        <p:pic>
          <p:nvPicPr>
            <p:cNvPr id="9" name="Picture 8">
              <a:extLst>
                <a:ext uri="{FF2B5EF4-FFF2-40B4-BE49-F238E27FC236}">
                  <a16:creationId xmlns:a16="http://schemas.microsoft.com/office/drawing/2014/main" id="{A7C551DE-A392-2F26-7A5B-71310029FF18}"/>
                </a:ext>
              </a:extLst>
            </p:cNvPr>
            <p:cNvPicPr>
              <a:picLocks noChangeAspect="1"/>
            </p:cNvPicPr>
            <p:nvPr/>
          </p:nvPicPr>
          <p:blipFill>
            <a:blip r:embed="rId5"/>
            <a:stretch>
              <a:fillRect/>
            </a:stretch>
          </p:blipFill>
          <p:spPr>
            <a:xfrm>
              <a:off x="4100301" y="1346896"/>
              <a:ext cx="419099" cy="749300"/>
            </a:xfrm>
            <a:prstGeom prst="rect">
              <a:avLst/>
            </a:prstGeom>
          </p:spPr>
        </p:pic>
        <p:pic>
          <p:nvPicPr>
            <p:cNvPr id="10" name="Picture 9">
              <a:extLst>
                <a:ext uri="{FF2B5EF4-FFF2-40B4-BE49-F238E27FC236}">
                  <a16:creationId xmlns:a16="http://schemas.microsoft.com/office/drawing/2014/main" id="{9C0D4B0D-0508-EFBF-2C31-2AAF4BA53AE5}"/>
                </a:ext>
              </a:extLst>
            </p:cNvPr>
            <p:cNvPicPr>
              <a:picLocks noChangeAspect="1"/>
            </p:cNvPicPr>
            <p:nvPr/>
          </p:nvPicPr>
          <p:blipFill>
            <a:blip r:embed="rId6"/>
            <a:stretch>
              <a:fillRect/>
            </a:stretch>
          </p:blipFill>
          <p:spPr>
            <a:xfrm>
              <a:off x="3262091" y="1346896"/>
              <a:ext cx="419099" cy="749300"/>
            </a:xfrm>
            <a:prstGeom prst="rect">
              <a:avLst/>
            </a:prstGeom>
          </p:spPr>
        </p:pic>
      </p:grpSp>
    </p:spTree>
    <p:extLst>
      <p:ext uri="{BB962C8B-B14F-4D97-AF65-F5344CB8AC3E}">
        <p14:creationId xmlns:p14="http://schemas.microsoft.com/office/powerpoint/2010/main" val="57120162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19E9F">
            <a:alpha val="11936"/>
          </a:srgbClr>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907B0F7-24B5-D8F3-19DE-4891EEFAFE37}"/>
              </a:ext>
            </a:extLst>
          </p:cNvPr>
          <p:cNvSpPr txBox="1"/>
          <p:nvPr/>
        </p:nvSpPr>
        <p:spPr>
          <a:xfrm>
            <a:off x="2540275" y="4527700"/>
            <a:ext cx="5762232" cy="646331"/>
          </a:xfrm>
          <a:prstGeom prst="rect">
            <a:avLst/>
          </a:prstGeom>
          <a:noFill/>
        </p:spPr>
        <p:txBody>
          <a:bodyPr wrap="square" rtlCol="0">
            <a:spAutoFit/>
          </a:bodyPr>
          <a:lstStyle/>
          <a:p>
            <a:r>
              <a:rPr lang="en-US" dirty="0">
                <a:latin typeface="Omnes Regular" panose="02000606040000020004" pitchFamily="50" charset="0"/>
              </a:rPr>
              <a:t>For more information and specific sources, visit:</a:t>
            </a:r>
          </a:p>
          <a:p>
            <a:r>
              <a:rPr lang="en-US" dirty="0">
                <a:hlinkClick r:id="rId2"/>
              </a:rPr>
              <a:t>https://</a:t>
            </a:r>
            <a:r>
              <a:rPr lang="en-US" dirty="0" err="1">
                <a:hlinkClick r:id="rId2"/>
              </a:rPr>
              <a:t>mbcalliance.org</a:t>
            </a:r>
            <a:r>
              <a:rPr lang="en-US" dirty="0">
                <a:hlinkClick r:id="rId2"/>
              </a:rPr>
              <a:t>/asd-series4</a:t>
            </a:r>
            <a:endParaRPr lang="en-US" dirty="0"/>
          </a:p>
        </p:txBody>
      </p:sp>
      <p:pic>
        <p:nvPicPr>
          <p:cNvPr id="2" name="Picture 1">
            <a:extLst>
              <a:ext uri="{FF2B5EF4-FFF2-40B4-BE49-F238E27FC236}">
                <a16:creationId xmlns:a16="http://schemas.microsoft.com/office/drawing/2014/main" id="{6134426A-B5F5-C00B-6D83-CCD6CEA9B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75" y="539646"/>
            <a:ext cx="3812863" cy="948276"/>
          </a:xfrm>
          <a:prstGeom prst="rect">
            <a:avLst/>
          </a:prstGeom>
        </p:spPr>
      </p:pic>
      <p:sp>
        <p:nvSpPr>
          <p:cNvPr id="4" name="Rectangle 3">
            <a:extLst>
              <a:ext uri="{FF2B5EF4-FFF2-40B4-BE49-F238E27FC236}">
                <a16:creationId xmlns:a16="http://schemas.microsoft.com/office/drawing/2014/main" id="{7A9645D8-22ED-EF7E-75A6-C907A0A453B1}"/>
              </a:ext>
            </a:extLst>
          </p:cNvPr>
          <p:cNvSpPr/>
          <p:nvPr/>
        </p:nvSpPr>
        <p:spPr>
          <a:xfrm>
            <a:off x="716148" y="2474401"/>
            <a:ext cx="9410486" cy="1015663"/>
          </a:xfrm>
          <a:prstGeom prst="rect">
            <a:avLst/>
          </a:prstGeom>
        </p:spPr>
        <p:txBody>
          <a:bodyPr wrap="square">
            <a:spAutoFit/>
          </a:bodyPr>
          <a:lstStyle/>
          <a:p>
            <a:r>
              <a:rPr lang="en-US" sz="6000" dirty="0">
                <a:latin typeface="Century Gothic" panose="020B0502020202020204" pitchFamily="34" charset="0"/>
              </a:rPr>
              <a:t>THANK YOU! </a:t>
            </a:r>
            <a:r>
              <a:rPr lang="en-US" sz="6000" b="1" dirty="0">
                <a:latin typeface="Century Gothic" panose="020B0502020202020204" pitchFamily="34" charset="0"/>
              </a:rPr>
              <a:t>Questions?</a:t>
            </a:r>
          </a:p>
        </p:txBody>
      </p:sp>
      <p:pic>
        <p:nvPicPr>
          <p:cNvPr id="6" name="Picture 5">
            <a:extLst>
              <a:ext uri="{FF2B5EF4-FFF2-40B4-BE49-F238E27FC236}">
                <a16:creationId xmlns:a16="http://schemas.microsoft.com/office/drawing/2014/main" id="{599C7471-4F73-3C34-E8BC-FCA12A2740E6}"/>
              </a:ext>
            </a:extLst>
          </p:cNvPr>
          <p:cNvPicPr>
            <a:picLocks noChangeAspect="1"/>
          </p:cNvPicPr>
          <p:nvPr/>
        </p:nvPicPr>
        <p:blipFill>
          <a:blip r:embed="rId4"/>
          <a:srcRect t="747" r="14950" b="1252"/>
          <a:stretch>
            <a:fillRect/>
          </a:stretch>
        </p:blipFill>
        <p:spPr>
          <a:xfrm>
            <a:off x="9892116" y="-1"/>
            <a:ext cx="2323522" cy="6858001"/>
          </a:xfrm>
          <a:prstGeom prst="rect">
            <a:avLst/>
          </a:prstGeom>
        </p:spPr>
      </p:pic>
      <p:pic>
        <p:nvPicPr>
          <p:cNvPr id="8" name="Picture 7">
            <a:extLst>
              <a:ext uri="{FF2B5EF4-FFF2-40B4-BE49-F238E27FC236}">
                <a16:creationId xmlns:a16="http://schemas.microsoft.com/office/drawing/2014/main" id="{20B6B684-6666-1B6F-B5A9-1F0AF77E0E4F}"/>
              </a:ext>
            </a:extLst>
          </p:cNvPr>
          <p:cNvPicPr>
            <a:picLocks noChangeAspect="1"/>
          </p:cNvPicPr>
          <p:nvPr/>
        </p:nvPicPr>
        <p:blipFill>
          <a:blip r:embed="rId5"/>
          <a:stretch>
            <a:fillRect/>
          </a:stretch>
        </p:blipFill>
        <p:spPr>
          <a:xfrm rot="5400000">
            <a:off x="3323140" y="4608284"/>
            <a:ext cx="304800" cy="1663700"/>
          </a:xfrm>
          <a:prstGeom prst="rect">
            <a:avLst/>
          </a:prstGeom>
        </p:spPr>
      </p:pic>
      <p:sp>
        <p:nvSpPr>
          <p:cNvPr id="9" name="TextBox 8">
            <a:extLst>
              <a:ext uri="{FF2B5EF4-FFF2-40B4-BE49-F238E27FC236}">
                <a16:creationId xmlns:a16="http://schemas.microsoft.com/office/drawing/2014/main" id="{7B78B657-F050-067A-29F4-486CF99E0735}"/>
              </a:ext>
            </a:extLst>
          </p:cNvPr>
          <p:cNvSpPr txBox="1"/>
          <p:nvPr/>
        </p:nvSpPr>
        <p:spPr>
          <a:xfrm>
            <a:off x="247598" y="6571365"/>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
        <p:nvSpPr>
          <p:cNvPr id="5" name="Rectangle 4">
            <a:extLst>
              <a:ext uri="{FF2B5EF4-FFF2-40B4-BE49-F238E27FC236}">
                <a16:creationId xmlns:a16="http://schemas.microsoft.com/office/drawing/2014/main" id="{04D35DCB-FCFB-49F0-DC8F-9A0967D640D9}"/>
              </a:ext>
            </a:extLst>
          </p:cNvPr>
          <p:cNvSpPr/>
          <p:nvPr/>
        </p:nvSpPr>
        <p:spPr>
          <a:xfrm>
            <a:off x="866575" y="4338832"/>
            <a:ext cx="1517904" cy="15179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7" name="Picture 2">
            <a:extLst>
              <a:ext uri="{FF2B5EF4-FFF2-40B4-BE49-F238E27FC236}">
                <a16:creationId xmlns:a16="http://schemas.microsoft.com/office/drawing/2014/main" id="{4401944C-49D2-06D3-7819-A99A0E270BC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43527" y="4417889"/>
            <a:ext cx="1359790" cy="1359790"/>
          </a:xfrm>
          <a:prstGeom prst="rect">
            <a:avLst/>
          </a:prstGeom>
        </p:spPr>
      </p:pic>
    </p:spTree>
    <p:extLst>
      <p:ext uri="{BB962C8B-B14F-4D97-AF65-F5344CB8AC3E}">
        <p14:creationId xmlns:p14="http://schemas.microsoft.com/office/powerpoint/2010/main" val="145692430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5CDB41-6285-C146-AC34-F81AFDF62684}"/>
              </a:ext>
            </a:extLst>
          </p:cNvPr>
          <p:cNvSpPr/>
          <p:nvPr/>
        </p:nvSpPr>
        <p:spPr>
          <a:xfrm>
            <a:off x="632086" y="166085"/>
            <a:ext cx="10927829" cy="1938992"/>
          </a:xfrm>
          <a:prstGeom prst="rect">
            <a:avLst/>
          </a:prstGeom>
        </p:spPr>
        <p:txBody>
          <a:bodyPr wrap="square">
            <a:spAutoFit/>
          </a:bodyPr>
          <a:lstStyle/>
          <a:p>
            <a:pPr algn="ctr"/>
            <a:r>
              <a:rPr lang="en-US" sz="4000" b="1" dirty="0">
                <a:latin typeface="Century Gothic" panose="020B0502020202020204" pitchFamily="34" charset="0"/>
              </a:rPr>
              <a:t>Have you agreed to be a caregiver for someone you care about who is living with metastatic breast cancer? </a:t>
            </a:r>
          </a:p>
        </p:txBody>
      </p:sp>
      <p:sp>
        <p:nvSpPr>
          <p:cNvPr id="24" name="Rectangle 23">
            <a:extLst>
              <a:ext uri="{FF2B5EF4-FFF2-40B4-BE49-F238E27FC236}">
                <a16:creationId xmlns:a16="http://schemas.microsoft.com/office/drawing/2014/main" id="{842A0206-4720-B84B-8582-687769813C6D}"/>
              </a:ext>
            </a:extLst>
          </p:cNvPr>
          <p:cNvSpPr/>
          <p:nvPr/>
        </p:nvSpPr>
        <p:spPr>
          <a:xfrm>
            <a:off x="846589" y="2974138"/>
            <a:ext cx="7907668" cy="3294363"/>
          </a:xfrm>
          <a:prstGeom prst="rect">
            <a:avLst/>
          </a:prstGeom>
        </p:spPr>
        <p:txBody>
          <a:bodyPr wrap="square">
            <a:spAutoFit/>
          </a:bodyPr>
          <a:lstStyle/>
          <a:p>
            <a:pPr marL="342900" indent="-342900">
              <a:lnSpc>
                <a:spcPct val="130000"/>
              </a:lnSpc>
              <a:buFont typeface="Arial" panose="020B0604020202020204" pitchFamily="34" charset="0"/>
              <a:buChar char="•"/>
            </a:pPr>
            <a:r>
              <a:rPr lang="en-US" dirty="0">
                <a:latin typeface="Century Gothic" panose="020B0502020202020204" pitchFamily="34" charset="0"/>
                <a:cs typeface="Arial" panose="020B0604020202020204" pitchFamily="34" charset="0"/>
              </a:rPr>
              <a:t>Coordinating transportation, needed care and services</a:t>
            </a:r>
          </a:p>
          <a:p>
            <a:pPr marL="342900" indent="-342900">
              <a:lnSpc>
                <a:spcPct val="130000"/>
              </a:lnSpc>
              <a:buFont typeface="Arial" panose="020B0604020202020204" pitchFamily="34" charset="0"/>
              <a:buChar char="•"/>
            </a:pPr>
            <a:r>
              <a:rPr lang="en-US" dirty="0">
                <a:latin typeface="Century Gothic" panose="020B0502020202020204" pitchFamily="34" charset="0"/>
                <a:cs typeface="Arial" panose="020B0604020202020204" pitchFamily="34" charset="0"/>
              </a:rPr>
              <a:t>Helping with activities of daily living</a:t>
            </a:r>
          </a:p>
          <a:p>
            <a:pPr marL="342900" indent="-342900">
              <a:lnSpc>
                <a:spcPct val="130000"/>
              </a:lnSpc>
              <a:buFont typeface="Arial" panose="020B0604020202020204" pitchFamily="34" charset="0"/>
              <a:buChar char="•"/>
            </a:pPr>
            <a:r>
              <a:rPr lang="en-US" dirty="0">
                <a:latin typeface="Century Gothic" panose="020B0502020202020204" pitchFamily="34" charset="0"/>
                <a:cs typeface="Arial" panose="020B0604020202020204" pitchFamily="34" charset="0"/>
              </a:rPr>
              <a:t>Accompanying family or loved ones to medical appointments</a:t>
            </a:r>
          </a:p>
          <a:p>
            <a:pPr marL="342900" indent="-342900">
              <a:lnSpc>
                <a:spcPct val="130000"/>
              </a:lnSpc>
              <a:buFont typeface="Arial" panose="020B0604020202020204" pitchFamily="34" charset="0"/>
              <a:buChar char="•"/>
            </a:pPr>
            <a:r>
              <a:rPr lang="en-US" dirty="0">
                <a:latin typeface="Century Gothic" panose="020B0502020202020204" pitchFamily="34" charset="0"/>
                <a:cs typeface="Arial" panose="020B0604020202020204" pitchFamily="34" charset="0"/>
              </a:rPr>
              <a:t>Preparing meals </a:t>
            </a:r>
          </a:p>
          <a:p>
            <a:pPr marL="342900" indent="-342900">
              <a:lnSpc>
                <a:spcPct val="130000"/>
              </a:lnSpc>
              <a:buFont typeface="Arial" panose="020B0604020202020204" pitchFamily="34" charset="0"/>
              <a:buChar char="•"/>
            </a:pPr>
            <a:r>
              <a:rPr lang="en-US" dirty="0">
                <a:latin typeface="Century Gothic" panose="020B0502020202020204" pitchFamily="34" charset="0"/>
                <a:cs typeface="Arial" panose="020B0604020202020204" pitchFamily="34" charset="0"/>
              </a:rPr>
              <a:t>Offering emotional support </a:t>
            </a:r>
          </a:p>
          <a:p>
            <a:pPr marL="342900" lvl="0" indent="-342900">
              <a:lnSpc>
                <a:spcPct val="130000"/>
              </a:lnSpc>
              <a:buFont typeface="Arial" panose="020B0604020202020204" pitchFamily="34" charset="0"/>
              <a:buChar char="•"/>
            </a:pPr>
            <a:r>
              <a:rPr lang="en-US" dirty="0">
                <a:latin typeface="Century Gothic" panose="020B0502020202020204" pitchFamily="34" charset="0"/>
                <a:cs typeface="Arial" panose="020B0604020202020204" pitchFamily="34" charset="0"/>
              </a:rPr>
              <a:t>Assisting with family responsibilities</a:t>
            </a:r>
          </a:p>
          <a:p>
            <a:pPr marL="342900" indent="-342900">
              <a:lnSpc>
                <a:spcPct val="130000"/>
              </a:lnSpc>
              <a:buFont typeface="Arial" panose="020B0604020202020204" pitchFamily="34" charset="0"/>
              <a:buChar char="•"/>
            </a:pPr>
            <a:r>
              <a:rPr lang="en-US" dirty="0">
                <a:latin typeface="Century Gothic" panose="020B0502020202020204" pitchFamily="34" charset="0"/>
              </a:rPr>
              <a:t>Assisting with paperwork and knowing where it is, i.e. insurance coverage, medical bills, Advanced Health Care Directive, power(s) of attorney</a:t>
            </a:r>
          </a:p>
        </p:txBody>
      </p:sp>
      <p:sp>
        <p:nvSpPr>
          <p:cNvPr id="7" name="Rectangle 6">
            <a:extLst>
              <a:ext uri="{FF2B5EF4-FFF2-40B4-BE49-F238E27FC236}">
                <a16:creationId xmlns:a16="http://schemas.microsoft.com/office/drawing/2014/main" id="{4077210E-9682-E847-8085-3F43C0FB1FA6}"/>
              </a:ext>
            </a:extLst>
          </p:cNvPr>
          <p:cNvSpPr/>
          <p:nvPr/>
        </p:nvSpPr>
        <p:spPr>
          <a:xfrm>
            <a:off x="846588" y="2308480"/>
            <a:ext cx="11133695" cy="584775"/>
          </a:xfrm>
          <a:prstGeom prst="rect">
            <a:avLst/>
          </a:prstGeom>
        </p:spPr>
        <p:txBody>
          <a:bodyPr wrap="square">
            <a:spAutoFit/>
          </a:bodyPr>
          <a:lstStyle/>
          <a:p>
            <a:r>
              <a:rPr lang="en-US" sz="3200" b="1" dirty="0">
                <a:solidFill>
                  <a:srgbClr val="FCB813"/>
                </a:solidFill>
                <a:latin typeface="Century Gothic" panose="020B0502020202020204" pitchFamily="34" charset="0"/>
                <a:cs typeface="Arial" panose="020B0604020202020204" pitchFamily="34" charset="0"/>
              </a:rPr>
              <a:t>A caregiver may have many duties, including</a:t>
            </a:r>
            <a:endParaRPr lang="en-US" sz="2400" b="1" dirty="0">
              <a:solidFill>
                <a:srgbClr val="FCB813"/>
              </a:solidFill>
              <a:latin typeface="Century Gothic" panose="020B0502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E3C29A1D-61D9-FBD7-B81C-489D2C1B4B6A}"/>
              </a:ext>
            </a:extLst>
          </p:cNvPr>
          <p:cNvCxnSpPr>
            <a:cxnSpLocks/>
          </p:cNvCxnSpPr>
          <p:nvPr/>
        </p:nvCxnSpPr>
        <p:spPr>
          <a:xfrm>
            <a:off x="5516089" y="2210004"/>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6D1635C-0042-B735-06EE-36CF06478F04}"/>
              </a:ext>
            </a:extLst>
          </p:cNvPr>
          <p:cNvPicPr>
            <a:picLocks noChangeAspect="1"/>
          </p:cNvPicPr>
          <p:nvPr/>
        </p:nvPicPr>
        <p:blipFill rotWithShape="1">
          <a:blip r:embed="rId3">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3" name="TextBox 2">
            <a:extLst>
              <a:ext uri="{FF2B5EF4-FFF2-40B4-BE49-F238E27FC236}">
                <a16:creationId xmlns:a16="http://schemas.microsoft.com/office/drawing/2014/main" id="{2C681C45-35EA-22C8-3451-1B66C7B93C48}"/>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21430833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5CDB41-6285-C146-AC34-F81AFDF62684}"/>
              </a:ext>
            </a:extLst>
          </p:cNvPr>
          <p:cNvSpPr/>
          <p:nvPr/>
        </p:nvSpPr>
        <p:spPr>
          <a:xfrm>
            <a:off x="1" y="288605"/>
            <a:ext cx="12191999" cy="1323439"/>
          </a:xfrm>
          <a:prstGeom prst="rect">
            <a:avLst/>
          </a:prstGeom>
        </p:spPr>
        <p:txBody>
          <a:bodyPr wrap="square">
            <a:spAutoFit/>
          </a:bodyPr>
          <a:lstStyle/>
          <a:p>
            <a:pPr algn="ctr"/>
            <a:r>
              <a:rPr lang="en-US" sz="4000" b="1" dirty="0">
                <a:latin typeface="Century Gothic" panose="020B0502020202020204" pitchFamily="34" charset="0"/>
              </a:rPr>
              <a:t>Caregivers may have access </a:t>
            </a:r>
            <a:br>
              <a:rPr lang="en-US" sz="4000" b="1" dirty="0">
                <a:latin typeface="Century Gothic" panose="020B0502020202020204" pitchFamily="34" charset="0"/>
              </a:rPr>
            </a:br>
            <a:r>
              <a:rPr lang="en-US" sz="4000" b="1" dirty="0">
                <a:latin typeface="Century Gothic" panose="020B0502020202020204" pitchFamily="34" charset="0"/>
              </a:rPr>
              <a:t>to protections and benefits, including:</a:t>
            </a:r>
          </a:p>
        </p:txBody>
      </p:sp>
      <p:sp>
        <p:nvSpPr>
          <p:cNvPr id="24" name="Rectangle 23">
            <a:extLst>
              <a:ext uri="{FF2B5EF4-FFF2-40B4-BE49-F238E27FC236}">
                <a16:creationId xmlns:a16="http://schemas.microsoft.com/office/drawing/2014/main" id="{842A0206-4720-B84B-8582-687769813C6D}"/>
              </a:ext>
            </a:extLst>
          </p:cNvPr>
          <p:cNvSpPr/>
          <p:nvPr/>
        </p:nvSpPr>
        <p:spPr>
          <a:xfrm>
            <a:off x="1200539" y="2019599"/>
            <a:ext cx="10162076" cy="3335016"/>
          </a:xfrm>
          <a:prstGeom prst="rect">
            <a:avLst/>
          </a:prstGeom>
        </p:spPr>
        <p:txBody>
          <a:bodyPr wrap="square">
            <a:spAutoFit/>
          </a:bodyPr>
          <a:lstStyle/>
          <a:p>
            <a:pPr marL="285750" indent="-285750">
              <a:lnSpc>
                <a:spcPct val="120000"/>
              </a:lnSpc>
              <a:buFont typeface="Arial" panose="020B0604020202020204" pitchFamily="34" charset="0"/>
              <a:buChar char="•"/>
            </a:pPr>
            <a:r>
              <a:rPr lang="en-US" dirty="0">
                <a:latin typeface="Century Gothic" panose="020B0502020202020204" pitchFamily="34" charset="0"/>
              </a:rPr>
              <a:t>Protection against discrimination at work for being a caregiver through the Americans with Disabilities Act (ADA) and state fair employment laws</a:t>
            </a:r>
          </a:p>
          <a:p>
            <a:pPr marL="285750" indent="-285750">
              <a:lnSpc>
                <a:spcPct val="120000"/>
              </a:lnSpc>
              <a:buFont typeface="Arial" panose="020B0604020202020204" pitchFamily="34" charset="0"/>
              <a:buChar char="•"/>
            </a:pPr>
            <a:r>
              <a:rPr lang="en-US" dirty="0">
                <a:latin typeface="Century Gothic" panose="020B0502020202020204" pitchFamily="34" charset="0"/>
              </a:rPr>
              <a:t>Federal and state job-protected time off, state and local paid and unpaid leave</a:t>
            </a:r>
          </a:p>
          <a:p>
            <a:pPr marL="285750" indent="-285750">
              <a:lnSpc>
                <a:spcPct val="120000"/>
              </a:lnSpc>
              <a:buFont typeface="Arial" panose="020B0604020202020204" pitchFamily="34" charset="0"/>
              <a:buChar char="•"/>
            </a:pPr>
            <a:r>
              <a:rPr lang="en-US" dirty="0">
                <a:latin typeface="Century Gothic" panose="020B0502020202020204" pitchFamily="34" charset="0"/>
              </a:rPr>
              <a:t>Employer leave programs, including paid time off and co-worker donations of leave</a:t>
            </a:r>
          </a:p>
          <a:p>
            <a:pPr marL="285750" indent="-285750">
              <a:lnSpc>
                <a:spcPct val="120000"/>
              </a:lnSpc>
              <a:buFont typeface="Arial" panose="020B0604020202020204" pitchFamily="34" charset="0"/>
              <a:buChar char="•"/>
            </a:pPr>
            <a:r>
              <a:rPr lang="en-US" dirty="0">
                <a:latin typeface="Century Gothic" panose="020B0502020202020204" pitchFamily="34" charset="0"/>
              </a:rPr>
              <a:t>State Medicaid home care programs to get paid as a family caregiver</a:t>
            </a:r>
          </a:p>
          <a:p>
            <a:pPr marL="285750" indent="-285750">
              <a:lnSpc>
                <a:spcPct val="120000"/>
              </a:lnSpc>
              <a:buFont typeface="Arial" panose="020B0604020202020204" pitchFamily="34" charset="0"/>
              <a:buChar char="•"/>
            </a:pPr>
            <a:r>
              <a:rPr lang="en-US" dirty="0">
                <a:latin typeface="Century Gothic" panose="020B0502020202020204" pitchFamily="34" charset="0"/>
              </a:rPr>
              <a:t>Respite care programs for caregivers, including state or local programs </a:t>
            </a:r>
            <a:br>
              <a:rPr lang="en-US" dirty="0">
                <a:latin typeface="Century Gothic" panose="020B0502020202020204" pitchFamily="34" charset="0"/>
              </a:rPr>
            </a:br>
            <a:r>
              <a:rPr lang="en-US" dirty="0">
                <a:latin typeface="Century Gothic" panose="020B0502020202020204" pitchFamily="34" charset="0"/>
              </a:rPr>
              <a:t>and long-term care insurance</a:t>
            </a:r>
            <a:br>
              <a:rPr lang="en-US" dirty="0">
                <a:latin typeface="Century Gothic" panose="020B0502020202020204" pitchFamily="34" charset="0"/>
              </a:rPr>
            </a:br>
            <a:endParaRPr lang="en-US" dirty="0">
              <a:latin typeface="Century Gothic" panose="020B0502020202020204" pitchFamily="34" charset="0"/>
            </a:endParaRPr>
          </a:p>
          <a:p>
            <a:pPr algn="ctr">
              <a:lnSpc>
                <a:spcPct val="110000"/>
              </a:lnSpc>
            </a:pPr>
            <a:r>
              <a:rPr lang="en-US" b="1" dirty="0">
                <a:latin typeface="Century Gothic" panose="020B0502020202020204" pitchFamily="34" charset="0"/>
              </a:rPr>
              <a:t>More information can be found at </a:t>
            </a:r>
            <a:r>
              <a:rPr lang="en-US" b="1" dirty="0">
                <a:latin typeface="Century Gothic" panose="020B0502020202020204" pitchFamily="34" charset="0"/>
                <a:hlinkClick r:id="rId3">
                  <a:extLst>
                    <a:ext uri="{A12FA001-AC4F-418D-AE19-62706E023703}">
                      <ahyp:hlinkClr xmlns:ahyp="http://schemas.microsoft.com/office/drawing/2018/hyperlinkcolor" val="tx"/>
                    </a:ext>
                  </a:extLst>
                </a:hlinkClick>
              </a:rPr>
              <a:t>TriageCancer.org/Guide-Caregiver </a:t>
            </a:r>
            <a:r>
              <a:rPr lang="en-US" b="1" dirty="0">
                <a:latin typeface="Century Gothic" panose="020B0502020202020204" pitchFamily="34" charset="0"/>
              </a:rPr>
              <a:t> </a:t>
            </a:r>
            <a:br>
              <a:rPr lang="en-US" b="1" dirty="0">
                <a:latin typeface="Century Gothic" panose="020B0502020202020204" pitchFamily="34" charset="0"/>
              </a:rPr>
            </a:br>
            <a:r>
              <a:rPr lang="en-US" b="1" dirty="0">
                <a:latin typeface="Century Gothic" panose="020B0502020202020204" pitchFamily="34" charset="0"/>
              </a:rPr>
              <a:t>and at the resources linked through the QR Code listed at the end of the presentation.</a:t>
            </a:r>
          </a:p>
        </p:txBody>
      </p:sp>
      <p:cxnSp>
        <p:nvCxnSpPr>
          <p:cNvPr id="5" name="Straight Connector 4">
            <a:extLst>
              <a:ext uri="{FF2B5EF4-FFF2-40B4-BE49-F238E27FC236}">
                <a16:creationId xmlns:a16="http://schemas.microsoft.com/office/drawing/2014/main" id="{17A80AA4-27F3-55E0-81F5-748CA19AF89C}"/>
              </a:ext>
            </a:extLst>
          </p:cNvPr>
          <p:cNvCxnSpPr>
            <a:cxnSpLocks/>
          </p:cNvCxnSpPr>
          <p:nvPr/>
        </p:nvCxnSpPr>
        <p:spPr>
          <a:xfrm>
            <a:off x="5516089" y="1810760"/>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B8CA317-D1FE-5E94-F6EF-BBE38709EAB8}"/>
              </a:ext>
            </a:extLst>
          </p:cNvPr>
          <p:cNvPicPr>
            <a:picLocks noChangeAspect="1"/>
          </p:cNvPicPr>
          <p:nvPr/>
        </p:nvPicPr>
        <p:blipFill rotWithShape="1">
          <a:blip r:embed="rId4">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8" name="TextBox 7">
            <a:extLst>
              <a:ext uri="{FF2B5EF4-FFF2-40B4-BE49-F238E27FC236}">
                <a16:creationId xmlns:a16="http://schemas.microsoft.com/office/drawing/2014/main" id="{1CC81EE2-0E15-E388-7453-A7F91192CD8F}"/>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348341819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47C8F95-39FF-CA4E-BF25-ADAFD01388B6}"/>
              </a:ext>
            </a:extLst>
          </p:cNvPr>
          <p:cNvPicPr>
            <a:picLocks noChangeAspect="1"/>
          </p:cNvPicPr>
          <p:nvPr/>
        </p:nvPicPr>
        <p:blipFill>
          <a:blip r:embed="rId3">
            <a:alphaModFix amt="70000"/>
          </a:blip>
          <a:stretch>
            <a:fillRect/>
          </a:stretch>
        </p:blipFill>
        <p:spPr>
          <a:xfrm>
            <a:off x="7892452" y="2170411"/>
            <a:ext cx="1165513" cy="3111919"/>
          </a:xfrm>
          <a:prstGeom prst="rect">
            <a:avLst/>
          </a:prstGeom>
        </p:spPr>
      </p:pic>
      <p:sp>
        <p:nvSpPr>
          <p:cNvPr id="5" name="Rectangle 4">
            <a:extLst>
              <a:ext uri="{FF2B5EF4-FFF2-40B4-BE49-F238E27FC236}">
                <a16:creationId xmlns:a16="http://schemas.microsoft.com/office/drawing/2014/main" id="{37F34970-BC66-4C4E-B98B-FD4EECFE7C06}"/>
              </a:ext>
            </a:extLst>
          </p:cNvPr>
          <p:cNvSpPr/>
          <p:nvPr/>
        </p:nvSpPr>
        <p:spPr>
          <a:xfrm>
            <a:off x="1819187" y="284356"/>
            <a:ext cx="8553626" cy="707886"/>
          </a:xfrm>
          <a:prstGeom prst="rect">
            <a:avLst/>
          </a:prstGeom>
        </p:spPr>
        <p:txBody>
          <a:bodyPr wrap="square">
            <a:spAutoFit/>
          </a:bodyPr>
          <a:lstStyle/>
          <a:p>
            <a:pPr algn="ctr"/>
            <a:r>
              <a:rPr lang="en-US" sz="4000" b="1" dirty="0">
                <a:latin typeface="Century Gothic" panose="020B0502020202020204" pitchFamily="34" charset="0"/>
              </a:rPr>
              <a:t>Taking Care of the Caregiver</a:t>
            </a:r>
          </a:p>
        </p:txBody>
      </p:sp>
      <p:sp>
        <p:nvSpPr>
          <p:cNvPr id="6" name="Rectangle 5">
            <a:extLst>
              <a:ext uri="{FF2B5EF4-FFF2-40B4-BE49-F238E27FC236}">
                <a16:creationId xmlns:a16="http://schemas.microsoft.com/office/drawing/2014/main" id="{973904F2-F9A0-B143-86FB-FC45C9CC0948}"/>
              </a:ext>
            </a:extLst>
          </p:cNvPr>
          <p:cNvSpPr/>
          <p:nvPr/>
        </p:nvSpPr>
        <p:spPr>
          <a:xfrm>
            <a:off x="1202894" y="1472250"/>
            <a:ext cx="5482719" cy="4480586"/>
          </a:xfrm>
          <a:prstGeom prst="rect">
            <a:avLst/>
          </a:prstGeom>
        </p:spPr>
        <p:txBody>
          <a:bodyPr wrap="square">
            <a:spAutoFit/>
          </a:bodyPr>
          <a:lstStyle/>
          <a:p>
            <a:pPr>
              <a:lnSpc>
                <a:spcPct val="120000"/>
              </a:lnSpc>
            </a:pPr>
            <a:r>
              <a:rPr lang="en-US" sz="2400" b="1" dirty="0">
                <a:latin typeface="Century Gothic" panose="020B0502020202020204" pitchFamily="34" charset="0"/>
                <a:cs typeface="Arial" panose="020B0604020202020204" pitchFamily="34" charset="0"/>
              </a:rPr>
              <a:t>While your heart is in the right place as a caregiver, it is important for caregivers to take care of themselves, too.</a:t>
            </a:r>
          </a:p>
          <a:p>
            <a:pPr>
              <a:lnSpc>
                <a:spcPct val="120000"/>
              </a:lnSpc>
            </a:pPr>
            <a:endParaRPr lang="en-US" sz="2400" b="1" dirty="0">
              <a:latin typeface="Century Gothic" panose="020B0502020202020204" pitchFamily="34" charset="0"/>
              <a:cs typeface="Arial" panose="020B0604020202020204" pitchFamily="34" charset="0"/>
            </a:endParaRPr>
          </a:p>
          <a:p>
            <a:pPr>
              <a:lnSpc>
                <a:spcPct val="120000"/>
              </a:lnSpc>
            </a:pPr>
            <a:r>
              <a:rPr lang="en-US" sz="2400" b="1" dirty="0">
                <a:solidFill>
                  <a:srgbClr val="FCB813"/>
                </a:solidFill>
                <a:latin typeface="Century Gothic" panose="020B0502020202020204" pitchFamily="34" charset="0"/>
                <a:cs typeface="Arial" panose="020B0604020202020204" pitchFamily="34" charset="0"/>
              </a:rPr>
              <a:t>WHY?</a:t>
            </a:r>
          </a:p>
          <a:p>
            <a:pPr>
              <a:lnSpc>
                <a:spcPct val="120000"/>
              </a:lnSpc>
            </a:pPr>
            <a:r>
              <a:rPr lang="en-US" sz="2400" b="1" dirty="0">
                <a:latin typeface="Century Gothic" panose="020B0502020202020204" pitchFamily="34" charset="0"/>
                <a:cs typeface="Arial" panose="020B0604020202020204" pitchFamily="34" charset="0"/>
              </a:rPr>
              <a:t>Caregivers may focus on the needs of their loved ones or friends who have MBC and might neglect their own needs. </a:t>
            </a:r>
          </a:p>
        </p:txBody>
      </p:sp>
      <p:pic>
        <p:nvPicPr>
          <p:cNvPr id="2" name="Picture 1">
            <a:extLst>
              <a:ext uri="{FF2B5EF4-FFF2-40B4-BE49-F238E27FC236}">
                <a16:creationId xmlns:a16="http://schemas.microsoft.com/office/drawing/2014/main" id="{2043F5F4-6FC9-CF43-8CB6-FD6A176630CB}"/>
              </a:ext>
            </a:extLst>
          </p:cNvPr>
          <p:cNvPicPr>
            <a:picLocks noChangeAspect="1"/>
          </p:cNvPicPr>
          <p:nvPr/>
        </p:nvPicPr>
        <p:blipFill>
          <a:blip r:embed="rId4">
            <a:alphaModFix amt="50000"/>
          </a:blip>
          <a:stretch>
            <a:fillRect/>
          </a:stretch>
        </p:blipFill>
        <p:spPr>
          <a:xfrm>
            <a:off x="10461911" y="1590494"/>
            <a:ext cx="1165513" cy="3111919"/>
          </a:xfrm>
          <a:prstGeom prst="rect">
            <a:avLst/>
          </a:prstGeom>
        </p:spPr>
      </p:pic>
      <p:pic>
        <p:nvPicPr>
          <p:cNvPr id="4" name="Picture 3">
            <a:extLst>
              <a:ext uri="{FF2B5EF4-FFF2-40B4-BE49-F238E27FC236}">
                <a16:creationId xmlns:a16="http://schemas.microsoft.com/office/drawing/2014/main" id="{B8D8410F-4097-C342-8837-C5CC0727489E}"/>
              </a:ext>
            </a:extLst>
          </p:cNvPr>
          <p:cNvPicPr>
            <a:picLocks noChangeAspect="1"/>
          </p:cNvPicPr>
          <p:nvPr/>
        </p:nvPicPr>
        <p:blipFill>
          <a:blip r:embed="rId5"/>
          <a:stretch>
            <a:fillRect/>
          </a:stretch>
        </p:blipFill>
        <p:spPr>
          <a:xfrm>
            <a:off x="8041366" y="3193957"/>
            <a:ext cx="860210" cy="690168"/>
          </a:xfrm>
          <a:prstGeom prst="rect">
            <a:avLst/>
          </a:prstGeom>
        </p:spPr>
      </p:pic>
      <p:pic>
        <p:nvPicPr>
          <p:cNvPr id="11" name="Picture 10">
            <a:extLst>
              <a:ext uri="{FF2B5EF4-FFF2-40B4-BE49-F238E27FC236}">
                <a16:creationId xmlns:a16="http://schemas.microsoft.com/office/drawing/2014/main" id="{A402B0A0-3A98-254E-B068-E73BE9593CA1}"/>
              </a:ext>
            </a:extLst>
          </p:cNvPr>
          <p:cNvPicPr>
            <a:picLocks noChangeAspect="1"/>
          </p:cNvPicPr>
          <p:nvPr/>
        </p:nvPicPr>
        <p:blipFill>
          <a:blip r:embed="rId5"/>
          <a:stretch>
            <a:fillRect/>
          </a:stretch>
        </p:blipFill>
        <p:spPr>
          <a:xfrm>
            <a:off x="10602925" y="2579280"/>
            <a:ext cx="860210" cy="690168"/>
          </a:xfrm>
          <a:prstGeom prst="rect">
            <a:avLst/>
          </a:prstGeom>
        </p:spPr>
      </p:pic>
      <p:pic>
        <p:nvPicPr>
          <p:cNvPr id="19" name="Picture 18">
            <a:extLst>
              <a:ext uri="{FF2B5EF4-FFF2-40B4-BE49-F238E27FC236}">
                <a16:creationId xmlns:a16="http://schemas.microsoft.com/office/drawing/2014/main" id="{78117DDF-8839-494E-9918-53550580B744}"/>
              </a:ext>
            </a:extLst>
          </p:cNvPr>
          <p:cNvPicPr>
            <a:picLocks noChangeAspect="1"/>
          </p:cNvPicPr>
          <p:nvPr/>
        </p:nvPicPr>
        <p:blipFill>
          <a:blip r:embed="rId6"/>
          <a:stretch>
            <a:fillRect/>
          </a:stretch>
        </p:blipFill>
        <p:spPr>
          <a:xfrm rot="21002391">
            <a:off x="8870222" y="3489134"/>
            <a:ext cx="2310149" cy="446819"/>
          </a:xfrm>
          <a:prstGeom prst="rect">
            <a:avLst/>
          </a:prstGeom>
        </p:spPr>
      </p:pic>
      <p:cxnSp>
        <p:nvCxnSpPr>
          <p:cNvPr id="13" name="Straight Connector 12">
            <a:extLst>
              <a:ext uri="{FF2B5EF4-FFF2-40B4-BE49-F238E27FC236}">
                <a16:creationId xmlns:a16="http://schemas.microsoft.com/office/drawing/2014/main" id="{5E72B1F4-1FE2-618F-2919-5FE00174CC57}"/>
              </a:ext>
            </a:extLst>
          </p:cNvPr>
          <p:cNvCxnSpPr>
            <a:cxnSpLocks/>
          </p:cNvCxnSpPr>
          <p:nvPr/>
        </p:nvCxnSpPr>
        <p:spPr>
          <a:xfrm>
            <a:off x="5516089" y="10651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4CD1C6E-1868-B99F-C224-32CCBB2F0EE0}"/>
              </a:ext>
            </a:extLst>
          </p:cNvPr>
          <p:cNvPicPr>
            <a:picLocks noChangeAspect="1"/>
          </p:cNvPicPr>
          <p:nvPr/>
        </p:nvPicPr>
        <p:blipFill rotWithShape="1">
          <a:blip r:embed="rId7">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12" name="TextBox 11">
            <a:extLst>
              <a:ext uri="{FF2B5EF4-FFF2-40B4-BE49-F238E27FC236}">
                <a16:creationId xmlns:a16="http://schemas.microsoft.com/office/drawing/2014/main" id="{D1B4A3EB-88DE-904E-B2F1-3CA014D200F3}"/>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338746188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7BA5-F5D1-CC4C-8EAD-99E3D7326345}"/>
              </a:ext>
            </a:extLst>
          </p:cNvPr>
          <p:cNvSpPr>
            <a:spLocks noGrp="1"/>
          </p:cNvSpPr>
          <p:nvPr>
            <p:ph type="title"/>
          </p:nvPr>
        </p:nvSpPr>
        <p:spPr>
          <a:xfrm>
            <a:off x="0" y="299992"/>
            <a:ext cx="12192000" cy="646331"/>
          </a:xfrm>
        </p:spPr>
        <p:txBody>
          <a:bodyPr wrap="square">
            <a:spAutoFit/>
          </a:bodyPr>
          <a:lstStyle/>
          <a:p>
            <a:pPr algn="ctr"/>
            <a:r>
              <a:rPr lang="en-US" sz="4000" b="1" dirty="0">
                <a:latin typeface="Century Gothic" panose="020B0502020202020204" pitchFamily="34" charset="0"/>
                <a:ea typeface="+mn-ea"/>
                <a:cs typeface="+mn-cs"/>
              </a:rPr>
              <a:t>Emotions Emerge During Caregiving</a:t>
            </a:r>
          </a:p>
        </p:txBody>
      </p:sp>
      <p:sp>
        <p:nvSpPr>
          <p:cNvPr id="6" name="TextBox 5">
            <a:extLst>
              <a:ext uri="{FF2B5EF4-FFF2-40B4-BE49-F238E27FC236}">
                <a16:creationId xmlns:a16="http://schemas.microsoft.com/office/drawing/2014/main" id="{F7F6A4B9-49BB-7046-90BD-355E90840978}"/>
              </a:ext>
            </a:extLst>
          </p:cNvPr>
          <p:cNvSpPr txBox="1"/>
          <p:nvPr/>
        </p:nvSpPr>
        <p:spPr>
          <a:xfrm>
            <a:off x="168957" y="6556939"/>
            <a:ext cx="4955203" cy="261610"/>
          </a:xfrm>
          <a:prstGeom prst="rect">
            <a:avLst/>
          </a:prstGeom>
          <a:noFill/>
        </p:spPr>
        <p:txBody>
          <a:bodyPr wrap="none" rtlCol="0">
            <a:spAutoFit/>
          </a:bodyPr>
          <a:lstStyle/>
          <a:p>
            <a:r>
              <a:rPr lang="en-US" sz="1100" dirty="0">
                <a:solidFill>
                  <a:srgbClr val="A19E9F"/>
                </a:solidFill>
                <a:latin typeface="Omnes Light" pitchFamily="2" charset="77"/>
              </a:rPr>
              <a:t>Source: </a:t>
            </a:r>
            <a:r>
              <a:rPr lang="en-US" sz="1100" dirty="0">
                <a:solidFill>
                  <a:srgbClr val="FDB913"/>
                </a:solidFill>
                <a:latin typeface="Omnes Light" pitchFamily="2" charset="77"/>
                <a:hlinkClick r:id="rId3">
                  <a:extLst>
                    <a:ext uri="{A12FA001-AC4F-418D-AE19-62706E023703}">
                      <ahyp:hlinkClr xmlns:ahyp="http://schemas.microsoft.com/office/drawing/2018/hyperlinkcolor" val="tx"/>
                    </a:ext>
                  </a:extLst>
                </a:hlinkClick>
              </a:rPr>
              <a:t>https://www.mbcalliance.org/projects/here-all-year/caregivers-and-mbc/</a:t>
            </a:r>
            <a:endParaRPr lang="en-US" sz="1100" dirty="0">
              <a:solidFill>
                <a:srgbClr val="FDB913"/>
              </a:solidFill>
              <a:latin typeface="Omnes Light" pitchFamily="2" charset="77"/>
            </a:endParaRPr>
          </a:p>
        </p:txBody>
      </p:sp>
      <p:sp>
        <p:nvSpPr>
          <p:cNvPr id="8" name="Rectangle 7">
            <a:extLst>
              <a:ext uri="{FF2B5EF4-FFF2-40B4-BE49-F238E27FC236}">
                <a16:creationId xmlns:a16="http://schemas.microsoft.com/office/drawing/2014/main" id="{EE7A4B05-57FB-7246-BB5E-CEC9CC391F55}"/>
              </a:ext>
            </a:extLst>
          </p:cNvPr>
          <p:cNvSpPr/>
          <p:nvPr/>
        </p:nvSpPr>
        <p:spPr>
          <a:xfrm>
            <a:off x="1985544" y="1175613"/>
            <a:ext cx="8220912" cy="675826"/>
          </a:xfrm>
          <a:prstGeom prst="rect">
            <a:avLst/>
          </a:prstGeom>
        </p:spPr>
        <p:txBody>
          <a:bodyPr wrap="square">
            <a:spAutoFit/>
          </a:bodyPr>
          <a:lstStyle/>
          <a:p>
            <a:pPr algn="ctr" defTabSz="2438338" hangingPunct="0">
              <a:lnSpc>
                <a:spcPct val="110000"/>
              </a:lnSpc>
              <a:spcBef>
                <a:spcPts val="4500"/>
              </a:spcBef>
            </a:pPr>
            <a:r>
              <a:rPr lang="en-US" b="1" dirty="0">
                <a:latin typeface="Century Gothic" panose="020B0502020202020204" pitchFamily="34" charset="0"/>
                <a:cs typeface="Arial" panose="020B0604020202020204" pitchFamily="34" charset="0"/>
              </a:rPr>
              <a:t>As time passes, you may begin to have strong feelings associated with this new role and the changing needs of your loved one.  </a:t>
            </a:r>
          </a:p>
        </p:txBody>
      </p:sp>
      <p:sp>
        <p:nvSpPr>
          <p:cNvPr id="15" name="Rectangle 14">
            <a:extLst>
              <a:ext uri="{FF2B5EF4-FFF2-40B4-BE49-F238E27FC236}">
                <a16:creationId xmlns:a16="http://schemas.microsoft.com/office/drawing/2014/main" id="{175A8A38-36ED-014D-BF86-906E40006EFC}"/>
              </a:ext>
            </a:extLst>
          </p:cNvPr>
          <p:cNvSpPr/>
          <p:nvPr/>
        </p:nvSpPr>
        <p:spPr>
          <a:xfrm>
            <a:off x="1470345" y="2664350"/>
            <a:ext cx="9109050" cy="2387192"/>
          </a:xfrm>
          <a:prstGeom prst="rect">
            <a:avLst/>
          </a:prstGeom>
        </p:spPr>
        <p:txBody>
          <a:bodyPr wrap="square">
            <a:spAutoFit/>
          </a:bodyPr>
          <a:lstStyle/>
          <a:p>
            <a:pPr marL="342900" indent="-342900">
              <a:lnSpc>
                <a:spcPct val="120000"/>
              </a:lnSpc>
              <a:buFont typeface="+mj-lt"/>
              <a:buAutoNum type="arabicPeriod"/>
            </a:pPr>
            <a:r>
              <a:rPr lang="en-US" b="1" dirty="0">
                <a:latin typeface="Century Gothic" panose="020B0502020202020204" pitchFamily="34" charset="0"/>
              </a:rPr>
              <a:t>Anger</a:t>
            </a:r>
            <a:r>
              <a:rPr lang="en-US" dirty="0">
                <a:latin typeface="Century Gothic" panose="020B0502020202020204" pitchFamily="34" charset="0"/>
              </a:rPr>
              <a:t> - aimed at yourself, family members, or the person you are caring for</a:t>
            </a:r>
          </a:p>
          <a:p>
            <a:pPr marL="342900" indent="-342900">
              <a:lnSpc>
                <a:spcPct val="120000"/>
              </a:lnSpc>
              <a:buFont typeface="+mj-lt"/>
              <a:buAutoNum type="arabicPeriod"/>
            </a:pPr>
            <a:r>
              <a:rPr lang="en-US" b="1" dirty="0">
                <a:latin typeface="Century Gothic" panose="020B0502020202020204" pitchFamily="34" charset="0"/>
              </a:rPr>
              <a:t>Grief</a:t>
            </a:r>
            <a:r>
              <a:rPr lang="en-US" dirty="0">
                <a:latin typeface="Century Gothic" panose="020B0502020202020204" pitchFamily="34" charset="0"/>
              </a:rPr>
              <a:t> - because of what is happening to your loved one’s health or the time you had before becoming their caregiver</a:t>
            </a:r>
          </a:p>
          <a:p>
            <a:pPr marL="342900" indent="-342900">
              <a:lnSpc>
                <a:spcPct val="120000"/>
              </a:lnSpc>
              <a:buFont typeface="+mj-lt"/>
              <a:buAutoNum type="arabicPeriod"/>
            </a:pPr>
            <a:r>
              <a:rPr lang="en-US" b="1" dirty="0">
                <a:latin typeface="Century Gothic" panose="020B0502020202020204" pitchFamily="34" charset="0"/>
              </a:rPr>
              <a:t>Loneliness</a:t>
            </a:r>
            <a:r>
              <a:rPr lang="en-US" dirty="0">
                <a:latin typeface="Century Gothic" panose="020B0502020202020204" pitchFamily="34" charset="0"/>
              </a:rPr>
              <a:t> – missing out on the life you had before, or the perception that no one understands what you are going through as a caregiver</a:t>
            </a:r>
          </a:p>
          <a:p>
            <a:pPr marL="342900" indent="-342900">
              <a:lnSpc>
                <a:spcPct val="120000"/>
              </a:lnSpc>
              <a:buFont typeface="+mj-lt"/>
              <a:buAutoNum type="arabicPeriod"/>
            </a:pPr>
            <a:r>
              <a:rPr lang="en-US" b="1" dirty="0">
                <a:latin typeface="Century Gothic" panose="020B0502020202020204" pitchFamily="34" charset="0"/>
              </a:rPr>
              <a:t>Fear</a:t>
            </a:r>
            <a:r>
              <a:rPr lang="en-US" dirty="0">
                <a:latin typeface="Century Gothic" panose="020B0502020202020204" pitchFamily="34" charset="0"/>
              </a:rPr>
              <a:t> – about the responsibilities you have taken on and/or concerning the loss of your loved one</a:t>
            </a:r>
          </a:p>
        </p:txBody>
      </p:sp>
      <p:sp>
        <p:nvSpPr>
          <p:cNvPr id="18" name="Rectangle 17">
            <a:extLst>
              <a:ext uri="{FF2B5EF4-FFF2-40B4-BE49-F238E27FC236}">
                <a16:creationId xmlns:a16="http://schemas.microsoft.com/office/drawing/2014/main" id="{25592DD6-782E-CA49-925E-06ACBBA8298F}"/>
              </a:ext>
            </a:extLst>
          </p:cNvPr>
          <p:cNvSpPr/>
          <p:nvPr/>
        </p:nvSpPr>
        <p:spPr>
          <a:xfrm>
            <a:off x="1436468" y="2170005"/>
            <a:ext cx="9109050" cy="400494"/>
          </a:xfrm>
          <a:prstGeom prst="rect">
            <a:avLst/>
          </a:prstGeom>
        </p:spPr>
        <p:txBody>
          <a:bodyPr wrap="square">
            <a:spAutoFit/>
          </a:bodyPr>
          <a:lstStyle/>
          <a:p>
            <a:pPr>
              <a:lnSpc>
                <a:spcPct val="120000"/>
              </a:lnSpc>
            </a:pPr>
            <a:r>
              <a:rPr lang="en-US" b="1" dirty="0">
                <a:latin typeface="Century Gothic" panose="020B0502020202020204" pitchFamily="34" charset="0"/>
              </a:rPr>
              <a:t>Some common emotional reactions of caregivers include:</a:t>
            </a:r>
          </a:p>
        </p:txBody>
      </p:sp>
      <p:cxnSp>
        <p:nvCxnSpPr>
          <p:cNvPr id="12" name="Straight Connector 11">
            <a:extLst>
              <a:ext uri="{FF2B5EF4-FFF2-40B4-BE49-F238E27FC236}">
                <a16:creationId xmlns:a16="http://schemas.microsoft.com/office/drawing/2014/main" id="{00A344A7-D1B3-66E9-CFF3-40C548C8BFCB}"/>
              </a:ext>
            </a:extLst>
          </p:cNvPr>
          <p:cNvCxnSpPr>
            <a:cxnSpLocks/>
          </p:cNvCxnSpPr>
          <p:nvPr/>
        </p:nvCxnSpPr>
        <p:spPr>
          <a:xfrm>
            <a:off x="5516089" y="10651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D9AF436-86A5-80D6-8963-89E47E33F773}"/>
              </a:ext>
            </a:extLst>
          </p:cNvPr>
          <p:cNvPicPr>
            <a:picLocks noChangeAspect="1"/>
          </p:cNvPicPr>
          <p:nvPr/>
        </p:nvPicPr>
        <p:blipFill rotWithShape="1">
          <a:blip r:embed="rId4">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10" name="TextBox 9">
            <a:extLst>
              <a:ext uri="{FF2B5EF4-FFF2-40B4-BE49-F238E27FC236}">
                <a16:creationId xmlns:a16="http://schemas.microsoft.com/office/drawing/2014/main" id="{6F2FA65B-F55E-5D79-4994-C855E7B8CFF2}"/>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329833993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C1AEB-B69A-1D4F-83FD-BB5CD5246E9F}"/>
              </a:ext>
            </a:extLst>
          </p:cNvPr>
          <p:cNvSpPr>
            <a:spLocks noGrp="1"/>
          </p:cNvSpPr>
          <p:nvPr>
            <p:ph idx="1"/>
          </p:nvPr>
        </p:nvSpPr>
        <p:spPr>
          <a:xfrm>
            <a:off x="1355900" y="1948610"/>
            <a:ext cx="9480199" cy="2900153"/>
          </a:xfrm>
        </p:spPr>
        <p:txBody>
          <a:bodyPr wrap="square">
            <a:spAutoFit/>
          </a:bodyPr>
          <a:lstStyle/>
          <a:p>
            <a:pPr>
              <a:lnSpc>
                <a:spcPct val="120000"/>
              </a:lnSpc>
            </a:pPr>
            <a:r>
              <a:rPr lang="en-US" sz="1800" dirty="0">
                <a:latin typeface="Century Gothic" panose="020B0502020202020204" pitchFamily="34" charset="0"/>
              </a:rPr>
              <a:t>Realize that you are not alone.</a:t>
            </a:r>
          </a:p>
          <a:p>
            <a:pPr>
              <a:lnSpc>
                <a:spcPct val="120000"/>
              </a:lnSpc>
            </a:pPr>
            <a:r>
              <a:rPr lang="en-US" sz="1800" dirty="0">
                <a:latin typeface="Century Gothic" panose="020B0502020202020204" pitchFamily="34" charset="0"/>
              </a:rPr>
              <a:t>Talk with a family member, friend, or spiritual leader.</a:t>
            </a:r>
          </a:p>
          <a:p>
            <a:pPr>
              <a:lnSpc>
                <a:spcPct val="120000"/>
              </a:lnSpc>
            </a:pPr>
            <a:r>
              <a:rPr lang="en-US" sz="1800" b="1" dirty="0">
                <a:latin typeface="Century Gothic" panose="020B0502020202020204" pitchFamily="34" charset="0"/>
              </a:rPr>
              <a:t>Your doctor, a social worker or a peer support group may also help.</a:t>
            </a:r>
          </a:p>
          <a:p>
            <a:pPr>
              <a:lnSpc>
                <a:spcPct val="120000"/>
              </a:lnSpc>
            </a:pPr>
            <a:r>
              <a:rPr lang="en-US" sz="1800" b="1" dirty="0">
                <a:latin typeface="Century Gothic" panose="020B0502020202020204" pitchFamily="34" charset="0"/>
              </a:rPr>
              <a:t>Ask for, and accept help with caregiving duties. </a:t>
            </a:r>
            <a:r>
              <a:rPr lang="en-US" sz="1800" dirty="0">
                <a:latin typeface="Century Gothic" panose="020B0502020202020204" pitchFamily="34" charset="0"/>
              </a:rPr>
              <a:t>More help will also benefit your loved one who is ill. Some people may not be able to help, but others will.</a:t>
            </a:r>
          </a:p>
          <a:p>
            <a:pPr>
              <a:lnSpc>
                <a:spcPct val="120000"/>
              </a:lnSpc>
            </a:pPr>
            <a:r>
              <a:rPr lang="en-US" sz="1800" dirty="0">
                <a:latin typeface="Century Gothic" panose="020B0502020202020204" pitchFamily="34" charset="0"/>
              </a:rPr>
              <a:t>Find resources that may help, such as those at the National Alliance for Caregiving (</a:t>
            </a:r>
            <a:r>
              <a:rPr lang="en-US" sz="1800" dirty="0">
                <a:latin typeface="Century Gothic" panose="020B0502020202020204" pitchFamily="34" charset="0"/>
                <a:hlinkClick r:id="rId2">
                  <a:extLst>
                    <a:ext uri="{A12FA001-AC4F-418D-AE19-62706E023703}">
                      <ahyp:hlinkClr xmlns:ahyp="http://schemas.microsoft.com/office/drawing/2018/hyperlinkcolor" val="tx"/>
                    </a:ext>
                  </a:extLst>
                </a:hlinkClick>
              </a:rPr>
              <a:t>www.caregiving.org/</a:t>
            </a:r>
            <a:r>
              <a:rPr lang="en-US" sz="1800">
                <a:latin typeface="Century Gothic" panose="020B0502020202020204" pitchFamily="34" charset="0"/>
                <a:hlinkClick r:id="rId2">
                  <a:extLst>
                    <a:ext uri="{A12FA001-AC4F-418D-AE19-62706E023703}">
                      <ahyp:hlinkClr xmlns:ahyp="http://schemas.microsoft.com/office/drawing/2018/hyperlinkcolor" val="tx"/>
                    </a:ext>
                  </a:extLst>
                </a:hlinkClick>
              </a:rPr>
              <a:t>resources</a:t>
            </a:r>
            <a:r>
              <a:rPr lang="en-US" sz="1800">
                <a:latin typeface="Century Gothic" panose="020B0502020202020204" pitchFamily="34" charset="0"/>
              </a:rPr>
              <a:t>).</a:t>
            </a:r>
            <a:endParaRPr lang="en-US" sz="1800" dirty="0">
              <a:latin typeface="Century Gothic" panose="020B0502020202020204" pitchFamily="34" charset="0"/>
            </a:endParaRPr>
          </a:p>
        </p:txBody>
      </p:sp>
      <p:sp>
        <p:nvSpPr>
          <p:cNvPr id="5" name="Rectangle 4">
            <a:extLst>
              <a:ext uri="{FF2B5EF4-FFF2-40B4-BE49-F238E27FC236}">
                <a16:creationId xmlns:a16="http://schemas.microsoft.com/office/drawing/2014/main" id="{851E879C-2839-E244-AFC5-C79CBDEA684A}"/>
              </a:ext>
            </a:extLst>
          </p:cNvPr>
          <p:cNvSpPr/>
          <p:nvPr/>
        </p:nvSpPr>
        <p:spPr>
          <a:xfrm>
            <a:off x="1" y="343700"/>
            <a:ext cx="12192000" cy="646331"/>
          </a:xfrm>
          <a:prstGeom prst="rect">
            <a:avLst/>
          </a:prstGeom>
        </p:spPr>
        <p:txBody>
          <a:bodyPr vert="horz" wrap="square" lIns="91440" tIns="45720" rIns="91440" bIns="45720" rtlCol="0" anchor="ctr">
            <a:spAutoFit/>
          </a:bodyPr>
          <a:lstStyle/>
          <a:p>
            <a:pPr algn="ctr">
              <a:lnSpc>
                <a:spcPct val="90000"/>
              </a:lnSpc>
              <a:spcBef>
                <a:spcPct val="0"/>
              </a:spcBef>
            </a:pPr>
            <a:r>
              <a:rPr lang="en-US" sz="4000" b="1" dirty="0">
                <a:latin typeface="Century Gothic" panose="020B0502020202020204" pitchFamily="34" charset="0"/>
              </a:rPr>
              <a:t>Addressing Caregiver Emotions</a:t>
            </a:r>
          </a:p>
        </p:txBody>
      </p:sp>
      <p:sp>
        <p:nvSpPr>
          <p:cNvPr id="9" name="Content Placeholder 2">
            <a:extLst>
              <a:ext uri="{FF2B5EF4-FFF2-40B4-BE49-F238E27FC236}">
                <a16:creationId xmlns:a16="http://schemas.microsoft.com/office/drawing/2014/main" id="{0C0CEE89-0946-1844-BCB3-84957E78289E}"/>
              </a:ext>
            </a:extLst>
          </p:cNvPr>
          <p:cNvSpPr txBox="1">
            <a:spLocks/>
          </p:cNvSpPr>
          <p:nvPr/>
        </p:nvSpPr>
        <p:spPr>
          <a:xfrm>
            <a:off x="1355900" y="1491233"/>
            <a:ext cx="10500740" cy="371127"/>
          </a:xfrm>
          <a:prstGeom prst="rect">
            <a:avLst/>
          </a:prstGeom>
        </p:spPr>
        <p:txBody>
          <a:bodyPr wrap="square">
            <a:spAutoFit/>
          </a:bodyPr>
          <a:lstStyle>
            <a:defPPr>
              <a:defRPr lang="en-US"/>
            </a:defPPr>
            <a:lvl1pPr algn="ctr" defTabSz="2438338" hangingPunct="0">
              <a:lnSpc>
                <a:spcPct val="110000"/>
              </a:lnSpc>
              <a:spcBef>
                <a:spcPts val="4500"/>
              </a:spcBef>
              <a:defRPr sz="1700" b="1">
                <a:solidFill>
                  <a:srgbClr val="848283"/>
                </a:solidFill>
                <a:latin typeface="Century Gothic" panose="020B0502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solidFill>
                  <a:schemeClr val="tx1"/>
                </a:solidFill>
              </a:rPr>
              <a:t>While such strong feelings are common, what can you do?</a:t>
            </a:r>
          </a:p>
        </p:txBody>
      </p:sp>
      <p:cxnSp>
        <p:nvCxnSpPr>
          <p:cNvPr id="15" name="Straight Connector 14">
            <a:extLst>
              <a:ext uri="{FF2B5EF4-FFF2-40B4-BE49-F238E27FC236}">
                <a16:creationId xmlns:a16="http://schemas.microsoft.com/office/drawing/2014/main" id="{92DA537F-9D40-481C-032D-C809CBDA5B40}"/>
              </a:ext>
            </a:extLst>
          </p:cNvPr>
          <p:cNvCxnSpPr>
            <a:cxnSpLocks/>
          </p:cNvCxnSpPr>
          <p:nvPr/>
        </p:nvCxnSpPr>
        <p:spPr>
          <a:xfrm>
            <a:off x="5516089" y="10651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C64BC19-CA2F-6BD0-D6F4-04593FA53A99}"/>
              </a:ext>
            </a:extLst>
          </p:cNvPr>
          <p:cNvPicPr>
            <a:picLocks noChangeAspect="1"/>
          </p:cNvPicPr>
          <p:nvPr/>
        </p:nvPicPr>
        <p:blipFill rotWithShape="1">
          <a:blip r:embed="rId3">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7" name="TextBox 6">
            <a:extLst>
              <a:ext uri="{FF2B5EF4-FFF2-40B4-BE49-F238E27FC236}">
                <a16:creationId xmlns:a16="http://schemas.microsoft.com/office/drawing/2014/main" id="{67ACD91E-0112-2454-EAC8-D1E424CC8247}"/>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245226098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2F3A30-103B-464C-B18D-7CD5220492A6}"/>
              </a:ext>
            </a:extLst>
          </p:cNvPr>
          <p:cNvSpPr/>
          <p:nvPr/>
        </p:nvSpPr>
        <p:spPr>
          <a:xfrm>
            <a:off x="0" y="276532"/>
            <a:ext cx="12192000" cy="646331"/>
          </a:xfrm>
          <a:prstGeom prst="rect">
            <a:avLst/>
          </a:prstGeom>
        </p:spPr>
        <p:txBody>
          <a:bodyPr vert="horz" wrap="square" lIns="91440" tIns="45720" rIns="91440" bIns="45720" rtlCol="0" anchor="ctr">
            <a:spAutoFit/>
          </a:bodyPr>
          <a:lstStyle/>
          <a:p>
            <a:pPr algn="ctr">
              <a:lnSpc>
                <a:spcPct val="90000"/>
              </a:lnSpc>
              <a:spcBef>
                <a:spcPct val="0"/>
              </a:spcBef>
            </a:pPr>
            <a:r>
              <a:rPr lang="en-US" sz="4000" b="1" dirty="0">
                <a:latin typeface="Century Gothic" panose="020B0502020202020204" pitchFamily="34" charset="0"/>
              </a:rPr>
              <a:t>Healing Strategies for Caregivers</a:t>
            </a:r>
          </a:p>
        </p:txBody>
      </p:sp>
      <p:sp>
        <p:nvSpPr>
          <p:cNvPr id="28" name="Content Placeholder 2">
            <a:extLst>
              <a:ext uri="{FF2B5EF4-FFF2-40B4-BE49-F238E27FC236}">
                <a16:creationId xmlns:a16="http://schemas.microsoft.com/office/drawing/2014/main" id="{9F1AED25-7249-9C41-AA5D-33DF2085E14D}"/>
              </a:ext>
            </a:extLst>
          </p:cNvPr>
          <p:cNvSpPr>
            <a:spLocks noGrp="1"/>
          </p:cNvSpPr>
          <p:nvPr>
            <p:ph idx="1"/>
          </p:nvPr>
        </p:nvSpPr>
        <p:spPr>
          <a:xfrm>
            <a:off x="1323863" y="2058780"/>
            <a:ext cx="8396024" cy="3564950"/>
          </a:xfrm>
        </p:spPr>
        <p:txBody>
          <a:bodyPr wrap="square">
            <a:spAutoFit/>
          </a:bodyPr>
          <a:lstStyle/>
          <a:p>
            <a:pPr>
              <a:lnSpc>
                <a:spcPct val="120000"/>
              </a:lnSpc>
            </a:pPr>
            <a:r>
              <a:rPr lang="en-US" sz="1800" dirty="0">
                <a:latin typeface="Century Gothic" panose="020B0502020202020204" pitchFamily="34" charset="0"/>
              </a:rPr>
              <a:t>Keep up with your interests. It is important to maintain your own pleasurable activities</a:t>
            </a:r>
          </a:p>
          <a:p>
            <a:pPr>
              <a:lnSpc>
                <a:spcPct val="120000"/>
              </a:lnSpc>
            </a:pPr>
            <a:r>
              <a:rPr lang="en-US" sz="1800" dirty="0">
                <a:latin typeface="Century Gothic" panose="020B0502020202020204" pitchFamily="34" charset="0"/>
              </a:rPr>
              <a:t>Doing something you like to do each day, </a:t>
            </a:r>
            <a:br>
              <a:rPr lang="en-US" sz="1800" dirty="0">
                <a:latin typeface="Century Gothic" panose="020B0502020202020204" pitchFamily="34" charset="0"/>
              </a:rPr>
            </a:br>
            <a:r>
              <a:rPr lang="en-US" sz="1800" dirty="0">
                <a:latin typeface="Century Gothic" panose="020B0502020202020204" pitchFamily="34" charset="0"/>
              </a:rPr>
              <a:t>no matter how small</a:t>
            </a:r>
          </a:p>
          <a:p>
            <a:pPr>
              <a:lnSpc>
                <a:spcPct val="120000"/>
              </a:lnSpc>
            </a:pPr>
            <a:r>
              <a:rPr lang="en-US" sz="1800" dirty="0">
                <a:latin typeface="Century Gothic" panose="020B0502020202020204" pitchFamily="34" charset="0"/>
              </a:rPr>
              <a:t>Connecting with friends, exercise, playing with kids or pets, walking, gardening, pursuing a hobby</a:t>
            </a:r>
          </a:p>
          <a:p>
            <a:pPr>
              <a:lnSpc>
                <a:spcPct val="120000"/>
              </a:lnSpc>
            </a:pPr>
            <a:r>
              <a:rPr lang="en-US" sz="1800" dirty="0">
                <a:latin typeface="Century Gothic" panose="020B0502020202020204" pitchFamily="34" charset="0"/>
              </a:rPr>
              <a:t>Whatever you do, don’t neglect yourself!</a:t>
            </a:r>
          </a:p>
          <a:p>
            <a:pPr>
              <a:lnSpc>
                <a:spcPct val="120000"/>
              </a:lnSpc>
            </a:pPr>
            <a:r>
              <a:rPr lang="en-US" sz="1800" dirty="0">
                <a:latin typeface="Century Gothic" panose="020B0502020202020204" pitchFamily="34" charset="0"/>
              </a:rPr>
              <a:t>Consider joining a Caregiver Support Group so you connect with other caregivers and share ideas</a:t>
            </a:r>
          </a:p>
        </p:txBody>
      </p:sp>
      <p:sp>
        <p:nvSpPr>
          <p:cNvPr id="29" name="Content Placeholder 2">
            <a:extLst>
              <a:ext uri="{FF2B5EF4-FFF2-40B4-BE49-F238E27FC236}">
                <a16:creationId xmlns:a16="http://schemas.microsoft.com/office/drawing/2014/main" id="{7CAE4A2A-277E-9541-96CF-B80943DBCE5B}"/>
              </a:ext>
            </a:extLst>
          </p:cNvPr>
          <p:cNvSpPr txBox="1">
            <a:spLocks/>
          </p:cNvSpPr>
          <p:nvPr/>
        </p:nvSpPr>
        <p:spPr>
          <a:xfrm>
            <a:off x="1323863" y="1566529"/>
            <a:ext cx="5668575" cy="391902"/>
          </a:xfrm>
          <a:prstGeom prst="rect">
            <a:avLst/>
          </a:prstGeom>
        </p:spPr>
        <p:txBody>
          <a:bodyPr wrap="square">
            <a:spAutoFit/>
          </a:bodyPr>
          <a:lstStyle>
            <a:defPPr>
              <a:defRPr lang="en-US"/>
            </a:defPPr>
            <a:lvl1pPr>
              <a:lnSpc>
                <a:spcPct val="120000"/>
              </a:lnSpc>
              <a:defRPr b="1">
                <a:solidFill>
                  <a:srgbClr val="858384"/>
                </a:solidFill>
                <a:latin typeface="Century Gothic" panose="020B0502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Actions for Life Balance</a:t>
            </a:r>
          </a:p>
        </p:txBody>
      </p:sp>
      <p:grpSp>
        <p:nvGrpSpPr>
          <p:cNvPr id="38" name="Group 37">
            <a:extLst>
              <a:ext uri="{FF2B5EF4-FFF2-40B4-BE49-F238E27FC236}">
                <a16:creationId xmlns:a16="http://schemas.microsoft.com/office/drawing/2014/main" id="{AC04DF7C-2738-6444-9F05-D1DEFF5EC3B0}"/>
              </a:ext>
            </a:extLst>
          </p:cNvPr>
          <p:cNvGrpSpPr/>
          <p:nvPr/>
        </p:nvGrpSpPr>
        <p:grpSpPr>
          <a:xfrm>
            <a:off x="9719887" y="1496706"/>
            <a:ext cx="1788103" cy="2045248"/>
            <a:chOff x="8543013" y="1312065"/>
            <a:chExt cx="1903781" cy="2177562"/>
          </a:xfrm>
        </p:grpSpPr>
        <p:pic>
          <p:nvPicPr>
            <p:cNvPr id="37" name="Picture 36">
              <a:extLst>
                <a:ext uri="{FF2B5EF4-FFF2-40B4-BE49-F238E27FC236}">
                  <a16:creationId xmlns:a16="http://schemas.microsoft.com/office/drawing/2014/main" id="{278E76F6-575D-6644-9D6B-22EC97DD6408}"/>
                </a:ext>
              </a:extLst>
            </p:cNvPr>
            <p:cNvPicPr>
              <a:picLocks noChangeAspect="1"/>
            </p:cNvPicPr>
            <p:nvPr/>
          </p:nvPicPr>
          <p:blipFill>
            <a:blip r:embed="rId3">
              <a:alphaModFix amt="70000"/>
            </a:blip>
            <a:stretch>
              <a:fillRect/>
            </a:stretch>
          </p:blipFill>
          <p:spPr>
            <a:xfrm>
              <a:off x="8543013" y="1312065"/>
              <a:ext cx="1903781" cy="1826527"/>
            </a:xfrm>
            <a:prstGeom prst="rect">
              <a:avLst/>
            </a:prstGeom>
          </p:spPr>
        </p:pic>
        <p:pic>
          <p:nvPicPr>
            <p:cNvPr id="36" name="Picture 35">
              <a:extLst>
                <a:ext uri="{FF2B5EF4-FFF2-40B4-BE49-F238E27FC236}">
                  <a16:creationId xmlns:a16="http://schemas.microsoft.com/office/drawing/2014/main" id="{44B2239D-AA6A-024B-96F7-EEB6D3F6D70F}"/>
                </a:ext>
              </a:extLst>
            </p:cNvPr>
            <p:cNvPicPr>
              <a:picLocks noChangeAspect="1"/>
            </p:cNvPicPr>
            <p:nvPr/>
          </p:nvPicPr>
          <p:blipFill>
            <a:blip r:embed="rId4"/>
            <a:stretch>
              <a:fillRect/>
            </a:stretch>
          </p:blipFill>
          <p:spPr>
            <a:xfrm>
              <a:off x="8988248" y="2743169"/>
              <a:ext cx="970397" cy="746458"/>
            </a:xfrm>
            <a:prstGeom prst="rect">
              <a:avLst/>
            </a:prstGeom>
          </p:spPr>
        </p:pic>
      </p:grpSp>
      <p:cxnSp>
        <p:nvCxnSpPr>
          <p:cNvPr id="9" name="Straight Connector 8">
            <a:extLst>
              <a:ext uri="{FF2B5EF4-FFF2-40B4-BE49-F238E27FC236}">
                <a16:creationId xmlns:a16="http://schemas.microsoft.com/office/drawing/2014/main" id="{0ED6396D-D102-7748-3341-015A7D4C6D37}"/>
              </a:ext>
            </a:extLst>
          </p:cNvPr>
          <p:cNvCxnSpPr>
            <a:cxnSpLocks/>
          </p:cNvCxnSpPr>
          <p:nvPr/>
        </p:nvCxnSpPr>
        <p:spPr>
          <a:xfrm>
            <a:off x="5516089" y="10651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76C1DEE-036C-66E0-1C46-B9818CE56595}"/>
              </a:ext>
            </a:extLst>
          </p:cNvPr>
          <p:cNvPicPr>
            <a:picLocks noChangeAspect="1"/>
          </p:cNvPicPr>
          <p:nvPr/>
        </p:nvPicPr>
        <p:blipFill rotWithShape="1">
          <a:blip r:embed="rId5">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5" name="TextBox 4">
            <a:extLst>
              <a:ext uri="{FF2B5EF4-FFF2-40B4-BE49-F238E27FC236}">
                <a16:creationId xmlns:a16="http://schemas.microsoft.com/office/drawing/2014/main" id="{614CBC0B-14C5-B51C-57A2-DCAFB25E3D47}"/>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77491280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FE9B1D9-34BC-1B4C-9A4C-5AFCB81E5D16}"/>
              </a:ext>
            </a:extLst>
          </p:cNvPr>
          <p:cNvSpPr txBox="1">
            <a:spLocks/>
          </p:cNvSpPr>
          <p:nvPr/>
        </p:nvSpPr>
        <p:spPr>
          <a:xfrm>
            <a:off x="1323863" y="2058780"/>
            <a:ext cx="6965698" cy="2235356"/>
          </a:xfrm>
          <a:prstGeom prst="rect">
            <a:avLst/>
          </a:prstGeom>
        </p:spPr>
        <p:txBody>
          <a:bodyPr vert="horz" wrap="square" lIns="91440" tIns="45720" rIns="91440" bIns="45720" rtlCol="0">
            <a:spAutoFit/>
          </a:bodyPr>
          <a:lstStyle>
            <a:lvl1pPr marL="228600" indent="-228600">
              <a:lnSpc>
                <a:spcPct val="120000"/>
              </a:lnSpc>
              <a:spcBef>
                <a:spcPts val="1000"/>
              </a:spcBef>
              <a:buFont typeface="Arial" panose="020B0604020202020204" pitchFamily="34" charset="0"/>
              <a:buChar char="•"/>
              <a:defRPr>
                <a:solidFill>
                  <a:srgbClr val="858384"/>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tx1"/>
                </a:solidFill>
              </a:rPr>
              <a:t>Maintaining your health check-ups </a:t>
            </a:r>
          </a:p>
          <a:p>
            <a:r>
              <a:rPr lang="en-US" dirty="0">
                <a:solidFill>
                  <a:schemeClr val="tx1"/>
                </a:solidFill>
              </a:rPr>
              <a:t>Not skipping meals</a:t>
            </a:r>
          </a:p>
          <a:p>
            <a:r>
              <a:rPr lang="en-US" dirty="0">
                <a:solidFill>
                  <a:schemeClr val="tx1"/>
                </a:solidFill>
              </a:rPr>
              <a:t>Taking prescribed medicines</a:t>
            </a:r>
          </a:p>
          <a:p>
            <a:r>
              <a:rPr lang="en-US" dirty="0">
                <a:solidFill>
                  <a:schemeClr val="tx1"/>
                </a:solidFill>
              </a:rPr>
              <a:t>Getting adequate sleep</a:t>
            </a:r>
          </a:p>
          <a:p>
            <a:r>
              <a:rPr lang="en-US" dirty="0">
                <a:solidFill>
                  <a:schemeClr val="tx1"/>
                </a:solidFill>
              </a:rPr>
              <a:t>Taking time to relax, rest, and consider meditation or yoga</a:t>
            </a:r>
          </a:p>
        </p:txBody>
      </p:sp>
      <p:grpSp>
        <p:nvGrpSpPr>
          <p:cNvPr id="23" name="Group 22">
            <a:extLst>
              <a:ext uri="{FF2B5EF4-FFF2-40B4-BE49-F238E27FC236}">
                <a16:creationId xmlns:a16="http://schemas.microsoft.com/office/drawing/2014/main" id="{7E2BAE30-011F-F748-8337-9232B5BA095B}"/>
              </a:ext>
            </a:extLst>
          </p:cNvPr>
          <p:cNvGrpSpPr/>
          <p:nvPr/>
        </p:nvGrpSpPr>
        <p:grpSpPr>
          <a:xfrm>
            <a:off x="8810215" y="1320105"/>
            <a:ext cx="2550706" cy="2378179"/>
            <a:chOff x="8168322" y="1935022"/>
            <a:chExt cx="1887518" cy="1759848"/>
          </a:xfrm>
        </p:grpSpPr>
        <p:grpSp>
          <p:nvGrpSpPr>
            <p:cNvPr id="22" name="Group 21">
              <a:extLst>
                <a:ext uri="{FF2B5EF4-FFF2-40B4-BE49-F238E27FC236}">
                  <a16:creationId xmlns:a16="http://schemas.microsoft.com/office/drawing/2014/main" id="{8D1C8627-07DF-4540-8EAE-8FC331B35A5A}"/>
                </a:ext>
              </a:extLst>
            </p:cNvPr>
            <p:cNvGrpSpPr/>
            <p:nvPr/>
          </p:nvGrpSpPr>
          <p:grpSpPr>
            <a:xfrm>
              <a:off x="8719606" y="1935022"/>
              <a:ext cx="1336234" cy="1759848"/>
              <a:chOff x="8568500" y="1672607"/>
              <a:chExt cx="1679327" cy="2211709"/>
            </a:xfrm>
          </p:grpSpPr>
          <p:pic>
            <p:nvPicPr>
              <p:cNvPr id="19" name="Picture 18">
                <a:extLst>
                  <a:ext uri="{FF2B5EF4-FFF2-40B4-BE49-F238E27FC236}">
                    <a16:creationId xmlns:a16="http://schemas.microsoft.com/office/drawing/2014/main" id="{39A4F8A6-089D-C043-95F5-670B6F54FE2E}"/>
                  </a:ext>
                </a:extLst>
              </p:cNvPr>
              <p:cNvPicPr>
                <a:picLocks noChangeAspect="1"/>
              </p:cNvPicPr>
              <p:nvPr/>
            </p:nvPicPr>
            <p:blipFill>
              <a:blip r:embed="rId2">
                <a:alphaModFix amt="70000"/>
              </a:blip>
              <a:stretch>
                <a:fillRect/>
              </a:stretch>
            </p:blipFill>
            <p:spPr>
              <a:xfrm>
                <a:off x="8568500" y="1672607"/>
                <a:ext cx="1679327" cy="1679327"/>
              </a:xfrm>
              <a:prstGeom prst="rect">
                <a:avLst/>
              </a:prstGeom>
            </p:spPr>
          </p:pic>
          <p:pic>
            <p:nvPicPr>
              <p:cNvPr id="20" name="Picture 19">
                <a:extLst>
                  <a:ext uri="{FF2B5EF4-FFF2-40B4-BE49-F238E27FC236}">
                    <a16:creationId xmlns:a16="http://schemas.microsoft.com/office/drawing/2014/main" id="{7E96A7DA-1E77-944E-9CBD-914A2B22E87A}"/>
                  </a:ext>
                </a:extLst>
              </p:cNvPr>
              <p:cNvPicPr>
                <a:picLocks noChangeAspect="1"/>
              </p:cNvPicPr>
              <p:nvPr/>
            </p:nvPicPr>
            <p:blipFill>
              <a:blip r:embed="rId3">
                <a:alphaModFix amt="70000"/>
              </a:blip>
              <a:stretch>
                <a:fillRect/>
              </a:stretch>
            </p:blipFill>
            <p:spPr>
              <a:xfrm rot="17956975" flipV="1">
                <a:off x="9002971" y="2830216"/>
                <a:ext cx="850900" cy="1257300"/>
              </a:xfrm>
              <a:prstGeom prst="rect">
                <a:avLst/>
              </a:prstGeom>
            </p:spPr>
          </p:pic>
        </p:grpSp>
        <p:pic>
          <p:nvPicPr>
            <p:cNvPr id="21" name="Picture 20">
              <a:extLst>
                <a:ext uri="{FF2B5EF4-FFF2-40B4-BE49-F238E27FC236}">
                  <a16:creationId xmlns:a16="http://schemas.microsoft.com/office/drawing/2014/main" id="{4169E9DB-4382-6B43-B206-3A920780A361}"/>
                </a:ext>
              </a:extLst>
            </p:cNvPr>
            <p:cNvPicPr>
              <a:picLocks noChangeAspect="1"/>
            </p:cNvPicPr>
            <p:nvPr/>
          </p:nvPicPr>
          <p:blipFill>
            <a:blip r:embed="rId4">
              <a:alphaModFix amt="70000"/>
            </a:blip>
            <a:stretch>
              <a:fillRect/>
            </a:stretch>
          </p:blipFill>
          <p:spPr>
            <a:xfrm rot="2629303" flipH="1">
              <a:off x="8168322" y="2212105"/>
              <a:ext cx="877539" cy="877539"/>
            </a:xfrm>
            <a:prstGeom prst="rect">
              <a:avLst/>
            </a:prstGeom>
          </p:spPr>
        </p:pic>
      </p:grpSp>
      <p:sp>
        <p:nvSpPr>
          <p:cNvPr id="4" name="Rectangle 3">
            <a:extLst>
              <a:ext uri="{FF2B5EF4-FFF2-40B4-BE49-F238E27FC236}">
                <a16:creationId xmlns:a16="http://schemas.microsoft.com/office/drawing/2014/main" id="{A98F0C68-3364-FE6A-D1F8-6D82ED84BAF9}"/>
              </a:ext>
            </a:extLst>
          </p:cNvPr>
          <p:cNvSpPr/>
          <p:nvPr/>
        </p:nvSpPr>
        <p:spPr>
          <a:xfrm>
            <a:off x="0" y="346355"/>
            <a:ext cx="12192000" cy="646331"/>
          </a:xfrm>
          <a:prstGeom prst="rect">
            <a:avLst/>
          </a:prstGeom>
        </p:spPr>
        <p:txBody>
          <a:bodyPr vert="horz" wrap="square" lIns="91440" tIns="45720" rIns="91440" bIns="45720" rtlCol="0" anchor="ctr">
            <a:spAutoFit/>
          </a:bodyPr>
          <a:lstStyle/>
          <a:p>
            <a:pPr algn="ctr">
              <a:lnSpc>
                <a:spcPct val="90000"/>
              </a:lnSpc>
              <a:spcBef>
                <a:spcPct val="0"/>
              </a:spcBef>
            </a:pPr>
            <a:r>
              <a:rPr lang="en-US" sz="4000" b="1" dirty="0">
                <a:latin typeface="Century Gothic" panose="020B0502020202020204" pitchFamily="34" charset="0"/>
              </a:rPr>
              <a:t>Healing Strategies for Caregivers</a:t>
            </a:r>
          </a:p>
        </p:txBody>
      </p:sp>
      <p:sp>
        <p:nvSpPr>
          <p:cNvPr id="6" name="Content Placeholder 2">
            <a:extLst>
              <a:ext uri="{FF2B5EF4-FFF2-40B4-BE49-F238E27FC236}">
                <a16:creationId xmlns:a16="http://schemas.microsoft.com/office/drawing/2014/main" id="{513CFE19-AB92-BE5F-C81A-6E3908340D8E}"/>
              </a:ext>
            </a:extLst>
          </p:cNvPr>
          <p:cNvSpPr txBox="1">
            <a:spLocks/>
          </p:cNvSpPr>
          <p:nvPr/>
        </p:nvSpPr>
        <p:spPr>
          <a:xfrm>
            <a:off x="1323863" y="1566529"/>
            <a:ext cx="5668575" cy="391902"/>
          </a:xfrm>
          <a:prstGeom prst="rect">
            <a:avLst/>
          </a:prstGeom>
        </p:spPr>
        <p:txBody>
          <a:bodyPr wrap="square">
            <a:spAutoFit/>
          </a:bodyPr>
          <a:lstStyle>
            <a:defPPr>
              <a:defRPr lang="en-US"/>
            </a:defPPr>
            <a:lvl1pPr>
              <a:lnSpc>
                <a:spcPct val="120000"/>
              </a:lnSpc>
              <a:defRPr b="1">
                <a:solidFill>
                  <a:srgbClr val="858384"/>
                </a:solidFill>
                <a:latin typeface="Century Gothic" panose="020B0502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Actions for your Body and Spirit</a:t>
            </a:r>
          </a:p>
        </p:txBody>
      </p:sp>
      <p:cxnSp>
        <p:nvCxnSpPr>
          <p:cNvPr id="11" name="Straight Connector 10">
            <a:extLst>
              <a:ext uri="{FF2B5EF4-FFF2-40B4-BE49-F238E27FC236}">
                <a16:creationId xmlns:a16="http://schemas.microsoft.com/office/drawing/2014/main" id="{76C071AE-3C01-FDC0-F6B9-45D216327667}"/>
              </a:ext>
            </a:extLst>
          </p:cNvPr>
          <p:cNvCxnSpPr>
            <a:cxnSpLocks/>
          </p:cNvCxnSpPr>
          <p:nvPr/>
        </p:nvCxnSpPr>
        <p:spPr>
          <a:xfrm>
            <a:off x="5516089" y="10651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2C2244A-2B81-EA6E-A69F-86BC48A58B71}"/>
              </a:ext>
            </a:extLst>
          </p:cNvPr>
          <p:cNvPicPr>
            <a:picLocks noChangeAspect="1"/>
          </p:cNvPicPr>
          <p:nvPr/>
        </p:nvPicPr>
        <p:blipFill rotWithShape="1">
          <a:blip r:embed="rId5">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7" name="TextBox 6">
            <a:extLst>
              <a:ext uri="{FF2B5EF4-FFF2-40B4-BE49-F238E27FC236}">
                <a16:creationId xmlns:a16="http://schemas.microsoft.com/office/drawing/2014/main" id="{F536A2E8-BDF2-54FF-0C3A-ECC7F2F3BA8C}"/>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89216230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567A86-11ED-4A4B-9103-98116EF2E90D}"/>
              </a:ext>
            </a:extLst>
          </p:cNvPr>
          <p:cNvSpPr/>
          <p:nvPr/>
        </p:nvSpPr>
        <p:spPr>
          <a:xfrm>
            <a:off x="1550753" y="129659"/>
            <a:ext cx="9090494" cy="769441"/>
          </a:xfrm>
          <a:prstGeom prst="rect">
            <a:avLst/>
          </a:prstGeom>
        </p:spPr>
        <p:txBody>
          <a:bodyPr wrap="square">
            <a:spAutoFit/>
          </a:bodyPr>
          <a:lstStyle/>
          <a:p>
            <a:pPr algn="ctr"/>
            <a:r>
              <a:rPr lang="en-US" sz="4400" b="1" dirty="0">
                <a:solidFill>
                  <a:schemeClr val="bg1"/>
                </a:solidFill>
                <a:latin typeface="Omnes Semibold" panose="02000606040000020004" pitchFamily="2" charset="0"/>
              </a:rPr>
              <a:t>Caregiver Voice</a:t>
            </a:r>
          </a:p>
        </p:txBody>
      </p:sp>
      <p:sp>
        <p:nvSpPr>
          <p:cNvPr id="7" name="Rectangle 6">
            <a:extLst>
              <a:ext uri="{FF2B5EF4-FFF2-40B4-BE49-F238E27FC236}">
                <a16:creationId xmlns:a16="http://schemas.microsoft.com/office/drawing/2014/main" id="{B8E28B69-6120-AB44-B51F-8F538A88CAF6}"/>
              </a:ext>
            </a:extLst>
          </p:cNvPr>
          <p:cNvSpPr/>
          <p:nvPr/>
        </p:nvSpPr>
        <p:spPr>
          <a:xfrm>
            <a:off x="3466376" y="1186594"/>
            <a:ext cx="7841184" cy="4677563"/>
          </a:xfrm>
          <a:prstGeom prst="rect">
            <a:avLst/>
          </a:prstGeom>
        </p:spPr>
        <p:txBody>
          <a:bodyPr wrap="square">
            <a:spAutoFit/>
          </a:bodyPr>
          <a:lstStyle/>
          <a:p>
            <a:pPr>
              <a:lnSpc>
                <a:spcPct val="125000"/>
              </a:lnSpc>
            </a:pPr>
            <a:r>
              <a:rPr lang="en-US" sz="1600" i="1" dirty="0">
                <a:latin typeface="Century Gothic" panose="020B0502020202020204" pitchFamily="34" charset="0"/>
              </a:rPr>
              <a:t>As a caregiver, I find myself in a position I never anticipated. My wife was diagnosed with MBC in 2015. Initially, my role was more intense because the impact of her treatment on her—Taxol in particular. Through the years, I’ve tried to lighten her load around the house as well as go to medical appointments as needed. Because my wife is a strong, independent person, giving up duties is not easy. I believe she sees it as a loss.</a:t>
            </a:r>
          </a:p>
          <a:p>
            <a:pPr>
              <a:lnSpc>
                <a:spcPct val="125000"/>
              </a:lnSpc>
            </a:pPr>
            <a:endParaRPr lang="en-US" sz="1600" i="1" dirty="0">
              <a:latin typeface="Century Gothic" panose="020B0502020202020204" pitchFamily="34" charset="0"/>
            </a:endParaRPr>
          </a:p>
          <a:p>
            <a:pPr>
              <a:lnSpc>
                <a:spcPct val="125000"/>
              </a:lnSpc>
            </a:pPr>
            <a:r>
              <a:rPr lang="en-US" sz="1600" i="1" dirty="0">
                <a:latin typeface="Century Gothic" panose="020B0502020202020204" pitchFamily="34" charset="0"/>
              </a:rPr>
              <a:t>My wife is my life, and I will do whatever I can to care for her, but I do not want to make her feel she can’t do things on her own. As her caregiver, I feel it is my responsibility to take on that daily load on, day-by-day, as she feels it is time to relinquish things. She is a beautiful, strong, independent, and intelligent woman who wants to control her daily life as long as she is able.</a:t>
            </a:r>
          </a:p>
          <a:p>
            <a:pPr>
              <a:lnSpc>
                <a:spcPct val="125000"/>
              </a:lnSpc>
            </a:pPr>
            <a:endParaRPr lang="en-US" sz="1600" i="1" dirty="0">
              <a:latin typeface="Century Gothic" panose="020B0502020202020204" pitchFamily="34" charset="0"/>
            </a:endParaRPr>
          </a:p>
          <a:p>
            <a:pPr>
              <a:lnSpc>
                <a:spcPct val="125000"/>
              </a:lnSpc>
            </a:pPr>
            <a:r>
              <a:rPr lang="en-US" sz="1600" i="1" dirty="0">
                <a:latin typeface="Century Gothic" panose="020B0502020202020204" pitchFamily="34" charset="0"/>
              </a:rPr>
              <a:t>It is my responsibility to care for her as she would me.</a:t>
            </a:r>
          </a:p>
        </p:txBody>
      </p:sp>
      <p:sp>
        <p:nvSpPr>
          <p:cNvPr id="8" name="TextBox 7">
            <a:extLst>
              <a:ext uri="{FF2B5EF4-FFF2-40B4-BE49-F238E27FC236}">
                <a16:creationId xmlns:a16="http://schemas.microsoft.com/office/drawing/2014/main" id="{7D62FB73-6225-AF48-96E1-42ABDEC31464}"/>
              </a:ext>
            </a:extLst>
          </p:cNvPr>
          <p:cNvSpPr txBox="1"/>
          <p:nvPr/>
        </p:nvSpPr>
        <p:spPr>
          <a:xfrm>
            <a:off x="10182225" y="6722043"/>
            <a:ext cx="1844351" cy="145040"/>
          </a:xfrm>
          <a:prstGeom prst="rect">
            <a:avLst/>
          </a:prstGeom>
          <a:noFill/>
        </p:spPr>
        <p:txBody>
          <a:bodyPr wrap="none" lIns="27432" tIns="0" rIns="27432" bIns="27432" rtlCol="0">
            <a:spAutoFit/>
          </a:bodyPr>
          <a:lstStyle/>
          <a:p>
            <a:pPr>
              <a:lnSpc>
                <a:spcPts val="900"/>
              </a:lnSpc>
            </a:pPr>
            <a:r>
              <a:rPr lang="en-US" sz="800" dirty="0">
                <a:solidFill>
                  <a:schemeClr val="bg1"/>
                </a:solidFill>
                <a:latin typeface="Omnes Regular" panose="02000606040000020004" pitchFamily="2" charset="0"/>
              </a:rPr>
              <a:t>© 2022 Metastatic Breast Cancer Alliance</a:t>
            </a:r>
          </a:p>
        </p:txBody>
      </p:sp>
      <p:sp>
        <p:nvSpPr>
          <p:cNvPr id="4" name="Rectangle 3">
            <a:extLst>
              <a:ext uri="{FF2B5EF4-FFF2-40B4-BE49-F238E27FC236}">
                <a16:creationId xmlns:a16="http://schemas.microsoft.com/office/drawing/2014/main" id="{948939D4-A670-6A8C-A7F1-2BF9486F132D}"/>
              </a:ext>
            </a:extLst>
          </p:cNvPr>
          <p:cNvSpPr/>
          <p:nvPr/>
        </p:nvSpPr>
        <p:spPr>
          <a:xfrm>
            <a:off x="0" y="318456"/>
            <a:ext cx="12191999" cy="707886"/>
          </a:xfrm>
          <a:prstGeom prst="rect">
            <a:avLst/>
          </a:prstGeom>
        </p:spPr>
        <p:txBody>
          <a:bodyPr wrap="square">
            <a:spAutoFit/>
          </a:bodyPr>
          <a:lstStyle/>
          <a:p>
            <a:pPr algn="ctr"/>
            <a:r>
              <a:rPr lang="en-US" sz="4000" b="1" dirty="0">
                <a:latin typeface="Century Gothic" panose="020B0502020202020204" pitchFamily="34" charset="0"/>
              </a:rPr>
              <a:t>Caregiver Voice</a:t>
            </a:r>
          </a:p>
        </p:txBody>
      </p:sp>
      <p:sp>
        <p:nvSpPr>
          <p:cNvPr id="9" name="Rectangle 8">
            <a:extLst>
              <a:ext uri="{FF2B5EF4-FFF2-40B4-BE49-F238E27FC236}">
                <a16:creationId xmlns:a16="http://schemas.microsoft.com/office/drawing/2014/main" id="{774E607C-BACD-E10A-1250-FED141526255}"/>
              </a:ext>
            </a:extLst>
          </p:cNvPr>
          <p:cNvSpPr/>
          <p:nvPr/>
        </p:nvSpPr>
        <p:spPr>
          <a:xfrm>
            <a:off x="3466376" y="6086672"/>
            <a:ext cx="2892341" cy="553998"/>
          </a:xfrm>
          <a:prstGeom prst="rect">
            <a:avLst/>
          </a:prstGeom>
        </p:spPr>
        <p:txBody>
          <a:bodyPr wrap="square">
            <a:spAutoFit/>
          </a:bodyPr>
          <a:lstStyle/>
          <a:p>
            <a:r>
              <a:rPr lang="en-US" sz="1600" b="1" dirty="0">
                <a:solidFill>
                  <a:srgbClr val="FFB301"/>
                </a:solidFill>
                <a:latin typeface="Century Gothic" panose="020B0502020202020204" pitchFamily="34" charset="0"/>
              </a:rPr>
              <a:t>John,</a:t>
            </a:r>
          </a:p>
          <a:p>
            <a:r>
              <a:rPr lang="en-US" sz="1400" dirty="0">
                <a:latin typeface="Century Gothic" panose="020B0502020202020204" pitchFamily="34" charset="0"/>
              </a:rPr>
              <a:t>Caregiver</a:t>
            </a:r>
          </a:p>
        </p:txBody>
      </p:sp>
      <p:pic>
        <p:nvPicPr>
          <p:cNvPr id="15" name="Picture 14">
            <a:extLst>
              <a:ext uri="{FF2B5EF4-FFF2-40B4-BE49-F238E27FC236}">
                <a16:creationId xmlns:a16="http://schemas.microsoft.com/office/drawing/2014/main" id="{0F4F8D0B-C409-BE3A-CF83-1D4916B6B049}"/>
              </a:ext>
            </a:extLst>
          </p:cNvPr>
          <p:cNvPicPr>
            <a:picLocks noChangeAspect="1"/>
          </p:cNvPicPr>
          <p:nvPr/>
        </p:nvPicPr>
        <p:blipFill>
          <a:blip r:embed="rId3"/>
          <a:srcRect l="13381" b="-373"/>
          <a:stretch/>
        </p:blipFill>
        <p:spPr>
          <a:xfrm>
            <a:off x="0" y="2396440"/>
            <a:ext cx="2013118" cy="4461559"/>
          </a:xfrm>
          <a:prstGeom prst="rect">
            <a:avLst/>
          </a:prstGeom>
        </p:spPr>
      </p:pic>
      <p:pic>
        <p:nvPicPr>
          <p:cNvPr id="16" name="Picture 15">
            <a:extLst>
              <a:ext uri="{FF2B5EF4-FFF2-40B4-BE49-F238E27FC236}">
                <a16:creationId xmlns:a16="http://schemas.microsoft.com/office/drawing/2014/main" id="{FB721ECB-E5BA-DE6D-C863-7BAF5F3EC65A}"/>
              </a:ext>
            </a:extLst>
          </p:cNvPr>
          <p:cNvPicPr>
            <a:picLocks noChangeAspect="1"/>
          </p:cNvPicPr>
          <p:nvPr/>
        </p:nvPicPr>
        <p:blipFill>
          <a:blip r:embed="rId4"/>
          <a:srcRect t="23528"/>
          <a:stretch/>
        </p:blipFill>
        <p:spPr>
          <a:xfrm>
            <a:off x="0" y="-1"/>
            <a:ext cx="1320800" cy="1942399"/>
          </a:xfrm>
          <a:prstGeom prst="rect">
            <a:avLst/>
          </a:prstGeom>
        </p:spPr>
      </p:pic>
      <p:cxnSp>
        <p:nvCxnSpPr>
          <p:cNvPr id="17" name="Straight Connector 16">
            <a:extLst>
              <a:ext uri="{FF2B5EF4-FFF2-40B4-BE49-F238E27FC236}">
                <a16:creationId xmlns:a16="http://schemas.microsoft.com/office/drawing/2014/main" id="{1E9D78BE-370C-00AC-966C-725B18A5D555}"/>
              </a:ext>
            </a:extLst>
          </p:cNvPr>
          <p:cNvCxnSpPr>
            <a:cxnSpLocks/>
          </p:cNvCxnSpPr>
          <p:nvPr/>
        </p:nvCxnSpPr>
        <p:spPr>
          <a:xfrm>
            <a:off x="3526336" y="5949264"/>
            <a:ext cx="989352" cy="0"/>
          </a:xfrm>
          <a:prstGeom prst="line">
            <a:avLst/>
          </a:prstGeom>
          <a:ln w="53975"/>
        </p:spPr>
        <p:style>
          <a:lnRef idx="1">
            <a:schemeClr val="accent2"/>
          </a:lnRef>
          <a:fillRef idx="0">
            <a:schemeClr val="accent2"/>
          </a:fillRef>
          <a:effectRef idx="0">
            <a:schemeClr val="accent2"/>
          </a:effectRef>
          <a:fontRef idx="minor">
            <a:schemeClr val="tx1"/>
          </a:fontRef>
        </p:style>
      </p:cxnSp>
      <p:sp>
        <p:nvSpPr>
          <p:cNvPr id="18" name="Diamond 17">
            <a:extLst>
              <a:ext uri="{FF2B5EF4-FFF2-40B4-BE49-F238E27FC236}">
                <a16:creationId xmlns:a16="http://schemas.microsoft.com/office/drawing/2014/main" id="{D7FF0111-5573-0B32-045F-055B0EBF7B07}"/>
              </a:ext>
            </a:extLst>
          </p:cNvPr>
          <p:cNvSpPr/>
          <p:nvPr/>
        </p:nvSpPr>
        <p:spPr>
          <a:xfrm>
            <a:off x="296837" y="853601"/>
            <a:ext cx="2805976" cy="2805976"/>
          </a:xfrm>
          <a:prstGeom prst="diamond">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cxnSp>
        <p:nvCxnSpPr>
          <p:cNvPr id="20" name="Straight Connector 19">
            <a:extLst>
              <a:ext uri="{FF2B5EF4-FFF2-40B4-BE49-F238E27FC236}">
                <a16:creationId xmlns:a16="http://schemas.microsoft.com/office/drawing/2014/main" id="{9EEA71BF-AD78-1464-CABE-9341E5024A14}"/>
              </a:ext>
            </a:extLst>
          </p:cNvPr>
          <p:cNvCxnSpPr>
            <a:cxnSpLocks/>
          </p:cNvCxnSpPr>
          <p:nvPr/>
        </p:nvCxnSpPr>
        <p:spPr>
          <a:xfrm>
            <a:off x="5516089" y="10651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4E86B68-7B87-AF39-FB27-D4657CF2991A}"/>
              </a:ext>
            </a:extLst>
          </p:cNvPr>
          <p:cNvPicPr>
            <a:picLocks noChangeAspect="1"/>
          </p:cNvPicPr>
          <p:nvPr/>
        </p:nvPicPr>
        <p:blipFill rotWithShape="1">
          <a:blip r:embed="rId6">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14" name="TextBox 13">
            <a:extLst>
              <a:ext uri="{FF2B5EF4-FFF2-40B4-BE49-F238E27FC236}">
                <a16:creationId xmlns:a16="http://schemas.microsoft.com/office/drawing/2014/main" id="{418D1F7B-A786-ACAE-3DD0-70982FBF0487}"/>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1731465575"/>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BA8538ED2A854EBE9E954D892222CA" ma:contentTypeVersion="16" ma:contentTypeDescription="Create a new document." ma:contentTypeScope="" ma:versionID="c28372a5da5e60da28827fd75ad39a24">
  <xsd:schema xmlns:xsd="http://www.w3.org/2001/XMLSchema" xmlns:xs="http://www.w3.org/2001/XMLSchema" xmlns:p="http://schemas.microsoft.com/office/2006/metadata/properties" xmlns:ns2="991be88f-3197-47ef-b688-9101207243c1" xmlns:ns3="12da9f8c-6aac-4c53-9fa7-b0baeee47953" targetNamespace="http://schemas.microsoft.com/office/2006/metadata/properties" ma:root="true" ma:fieldsID="fed3ad12311287451861bfb2d8e4066a" ns2:_="" ns3:_="">
    <xsd:import namespace="991be88f-3197-47ef-b688-9101207243c1"/>
    <xsd:import namespace="12da9f8c-6aac-4c53-9fa7-b0baeee479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1be88f-3197-47ef-b688-910120724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50eaf5e-8ae8-4712-a4e0-dcbb2fe4f0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da9f8c-6aac-4c53-9fa7-b0baeee4795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d273980-52ab-4862-9593-611ea6fbaff3}" ma:internalName="TaxCatchAll" ma:showField="CatchAllData" ma:web="12da9f8c-6aac-4c53-9fa7-b0baeee479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373E9B-A9BA-46E3-99AE-B47AC75436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1be88f-3197-47ef-b688-9101207243c1"/>
    <ds:schemaRef ds:uri="12da9f8c-6aac-4c53-9fa7-b0baeee479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0365A-4F3B-466D-A318-156057D9F1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39472</TotalTime>
  <Words>917</Words>
  <Application>Microsoft Macintosh PowerPoint</Application>
  <PresentationFormat>Widescreen</PresentationFormat>
  <Paragraphs>81</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Gothic</vt:lpstr>
      <vt:lpstr>Omnes Light</vt:lpstr>
      <vt:lpstr>Omnes Regular</vt:lpstr>
      <vt:lpstr>Omnes Semibold</vt:lpstr>
      <vt:lpstr>Office Theme</vt:lpstr>
      <vt:lpstr>PowerPoint Presentation</vt:lpstr>
      <vt:lpstr>PowerPoint Presentation</vt:lpstr>
      <vt:lpstr>PowerPoint Presentation</vt:lpstr>
      <vt:lpstr>PowerPoint Presentation</vt:lpstr>
      <vt:lpstr>Emotions Emerge During Caregiving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slides—thank you Caroline!</dc:title>
  <dc:creator>Adami, Guy R</dc:creator>
  <cp:lastModifiedBy>Alfred Martini</cp:lastModifiedBy>
  <cp:revision>440</cp:revision>
  <dcterms:created xsi:type="dcterms:W3CDTF">2021-04-18T16:07:10Z</dcterms:created>
  <dcterms:modified xsi:type="dcterms:W3CDTF">2025-07-18T21:58:08Z</dcterms:modified>
</cp:coreProperties>
</file>