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Lst>
  <p:notesMasterIdLst>
    <p:notesMasterId r:id="rId17"/>
  </p:notesMasterIdLst>
  <p:sldIdLst>
    <p:sldId id="256" r:id="rId4"/>
    <p:sldId id="258" r:id="rId5"/>
    <p:sldId id="272" r:id="rId6"/>
    <p:sldId id="273" r:id="rId7"/>
    <p:sldId id="274" r:id="rId8"/>
    <p:sldId id="275" r:id="rId9"/>
    <p:sldId id="276" r:id="rId10"/>
    <p:sldId id="277" r:id="rId11"/>
    <p:sldId id="278" r:id="rId12"/>
    <p:sldId id="279" r:id="rId13"/>
    <p:sldId id="280" r:id="rId14"/>
    <p:sldId id="264" r:id="rId15"/>
    <p:sldId id="26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irley mertz" initials="sm" lastIdx="22" clrIdx="0">
    <p:extLst>
      <p:ext uri="{19B8F6BF-5375-455C-9EA6-DF929625EA0E}">
        <p15:presenceInfo xmlns:p15="http://schemas.microsoft.com/office/powerpoint/2012/main" userId="47b882841e79426b" providerId="Windows Live"/>
      </p:ext>
    </p:extLst>
  </p:cmAuthor>
  <p:cmAuthor id="2" name="Adami, Guy R" initials="AGR" lastIdx="14" clrIdx="1">
    <p:extLst>
      <p:ext uri="{19B8F6BF-5375-455C-9EA6-DF929625EA0E}">
        <p15:presenceInfo xmlns:p15="http://schemas.microsoft.com/office/powerpoint/2012/main" userId="S::gadami@uic.edu::cb37a9b5-1b05-4a2f-a0bc-28af460d86a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301"/>
    <a:srgbClr val="FCB813"/>
    <a:srgbClr val="848283"/>
    <a:srgbClr val="746F6C"/>
    <a:srgbClr val="000000"/>
    <a:srgbClr val="FFD27F"/>
    <a:srgbClr val="858384"/>
    <a:srgbClr val="A19E9F"/>
    <a:srgbClr val="FDB913"/>
    <a:srgbClr val="FEC3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10"/>
    <p:restoredTop sz="93876"/>
  </p:normalViewPr>
  <p:slideViewPr>
    <p:cSldViewPr snapToGrid="0" snapToObjects="1">
      <p:cViewPr varScale="1">
        <p:scale>
          <a:sx n="128" d="100"/>
          <a:sy n="128" d="100"/>
        </p:scale>
        <p:origin x="1496"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commentAuthors" Target="commentAuthors.xml"/><Relationship Id="rId3" Type="http://schemas.openxmlformats.org/officeDocument/2006/relationships/slideMaster" Target="slideMasters/slideMaster1.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08CA42-83DE-BF42-A1B0-16D1EE1733E0}" type="datetimeFigureOut">
              <a:rPr lang="en-US" smtClean="0"/>
              <a:t>7/18/25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C78009-AF5C-1645-9610-C027CFFAE08D}" type="slidenum">
              <a:rPr lang="en-US" smtClean="0"/>
              <a:t>‹#›</a:t>
            </a:fld>
            <a:endParaRPr lang="en-US"/>
          </a:p>
        </p:txBody>
      </p:sp>
    </p:spTree>
    <p:extLst>
      <p:ext uri="{BB962C8B-B14F-4D97-AF65-F5344CB8AC3E}">
        <p14:creationId xmlns:p14="http://schemas.microsoft.com/office/powerpoint/2010/main" val="761094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X" dirty="0"/>
          </a:p>
        </p:txBody>
      </p:sp>
      <p:sp>
        <p:nvSpPr>
          <p:cNvPr id="4" name="Slide Number Placeholder 3"/>
          <p:cNvSpPr>
            <a:spLocks noGrp="1"/>
          </p:cNvSpPr>
          <p:nvPr>
            <p:ph type="sldNum" sz="quarter" idx="5"/>
          </p:nvPr>
        </p:nvSpPr>
        <p:spPr/>
        <p:txBody>
          <a:bodyPr/>
          <a:lstStyle/>
          <a:p>
            <a:fld id="{F8C78009-AF5C-1645-9610-C027CFFAE08D}" type="slidenum">
              <a:rPr lang="en-US" smtClean="0"/>
              <a:t>1</a:t>
            </a:fld>
            <a:endParaRPr lang="en-US"/>
          </a:p>
        </p:txBody>
      </p:sp>
    </p:spTree>
    <p:extLst>
      <p:ext uri="{BB962C8B-B14F-4D97-AF65-F5344CB8AC3E}">
        <p14:creationId xmlns:p14="http://schemas.microsoft.com/office/powerpoint/2010/main" val="4099099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C78009-AF5C-1645-9610-C027CFFAE08D}" type="slidenum">
              <a:rPr lang="en-US" smtClean="0"/>
              <a:t>10</a:t>
            </a:fld>
            <a:endParaRPr lang="en-US"/>
          </a:p>
        </p:txBody>
      </p:sp>
    </p:spTree>
    <p:extLst>
      <p:ext uri="{BB962C8B-B14F-4D97-AF65-F5344CB8AC3E}">
        <p14:creationId xmlns:p14="http://schemas.microsoft.com/office/powerpoint/2010/main" val="234165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C78009-AF5C-1645-9610-C027CFFAE08D}" type="slidenum">
              <a:rPr lang="en-US" smtClean="0"/>
              <a:t>11</a:t>
            </a:fld>
            <a:endParaRPr lang="en-US"/>
          </a:p>
        </p:txBody>
      </p:sp>
    </p:spTree>
    <p:extLst>
      <p:ext uri="{BB962C8B-B14F-4D97-AF65-F5344CB8AC3E}">
        <p14:creationId xmlns:p14="http://schemas.microsoft.com/office/powerpoint/2010/main" val="8524803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C78009-AF5C-1645-9610-C027CFFAE08D}" type="slidenum">
              <a:rPr lang="en-US" smtClean="0"/>
              <a:t>12</a:t>
            </a:fld>
            <a:endParaRPr lang="en-US"/>
          </a:p>
        </p:txBody>
      </p:sp>
    </p:spTree>
    <p:extLst>
      <p:ext uri="{BB962C8B-B14F-4D97-AF65-F5344CB8AC3E}">
        <p14:creationId xmlns:p14="http://schemas.microsoft.com/office/powerpoint/2010/main" val="3563563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C78009-AF5C-1645-9610-C027CFFAE08D}" type="slidenum">
              <a:rPr lang="en-US" smtClean="0"/>
              <a:t>13</a:t>
            </a:fld>
            <a:endParaRPr lang="en-US"/>
          </a:p>
        </p:txBody>
      </p:sp>
    </p:spTree>
    <p:extLst>
      <p:ext uri="{BB962C8B-B14F-4D97-AF65-F5344CB8AC3E}">
        <p14:creationId xmlns:p14="http://schemas.microsoft.com/office/powerpoint/2010/main" val="3796165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C78009-AF5C-1645-9610-C027CFFAE08D}" type="slidenum">
              <a:rPr lang="en-US" smtClean="0"/>
              <a:t>2</a:t>
            </a:fld>
            <a:endParaRPr lang="en-US"/>
          </a:p>
        </p:txBody>
      </p:sp>
    </p:spTree>
    <p:extLst>
      <p:ext uri="{BB962C8B-B14F-4D97-AF65-F5344CB8AC3E}">
        <p14:creationId xmlns:p14="http://schemas.microsoft.com/office/powerpoint/2010/main" val="1031334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C78009-AF5C-1645-9610-C027CFFAE08D}" type="slidenum">
              <a:rPr lang="en-US" smtClean="0"/>
              <a:t>3</a:t>
            </a:fld>
            <a:endParaRPr lang="en-US"/>
          </a:p>
        </p:txBody>
      </p:sp>
    </p:spTree>
    <p:extLst>
      <p:ext uri="{BB962C8B-B14F-4D97-AF65-F5344CB8AC3E}">
        <p14:creationId xmlns:p14="http://schemas.microsoft.com/office/powerpoint/2010/main" val="926117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C78009-AF5C-1645-9610-C027CFFAE08D}" type="slidenum">
              <a:rPr lang="en-US" smtClean="0"/>
              <a:t>4</a:t>
            </a:fld>
            <a:endParaRPr lang="en-US"/>
          </a:p>
        </p:txBody>
      </p:sp>
    </p:spTree>
    <p:extLst>
      <p:ext uri="{BB962C8B-B14F-4D97-AF65-F5344CB8AC3E}">
        <p14:creationId xmlns:p14="http://schemas.microsoft.com/office/powerpoint/2010/main" val="4019277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C78009-AF5C-1645-9610-C027CFFAE08D}" type="slidenum">
              <a:rPr lang="en-US" smtClean="0"/>
              <a:t>5</a:t>
            </a:fld>
            <a:endParaRPr lang="en-US"/>
          </a:p>
        </p:txBody>
      </p:sp>
    </p:spTree>
    <p:extLst>
      <p:ext uri="{BB962C8B-B14F-4D97-AF65-F5344CB8AC3E}">
        <p14:creationId xmlns:p14="http://schemas.microsoft.com/office/powerpoint/2010/main" val="3429179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C78009-AF5C-1645-9610-C027CFFAE08D}" type="slidenum">
              <a:rPr lang="en-US" smtClean="0"/>
              <a:t>6</a:t>
            </a:fld>
            <a:endParaRPr lang="en-US"/>
          </a:p>
        </p:txBody>
      </p:sp>
    </p:spTree>
    <p:extLst>
      <p:ext uri="{BB962C8B-B14F-4D97-AF65-F5344CB8AC3E}">
        <p14:creationId xmlns:p14="http://schemas.microsoft.com/office/powerpoint/2010/main" val="501047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C78009-AF5C-1645-9610-C027CFFAE08D}" type="slidenum">
              <a:rPr lang="en-US" smtClean="0"/>
              <a:t>7</a:t>
            </a:fld>
            <a:endParaRPr lang="en-US"/>
          </a:p>
        </p:txBody>
      </p:sp>
    </p:spTree>
    <p:extLst>
      <p:ext uri="{BB962C8B-B14F-4D97-AF65-F5344CB8AC3E}">
        <p14:creationId xmlns:p14="http://schemas.microsoft.com/office/powerpoint/2010/main" val="2629285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C78009-AF5C-1645-9610-C027CFFAE08D}" type="slidenum">
              <a:rPr lang="en-US" smtClean="0"/>
              <a:t>8</a:t>
            </a:fld>
            <a:endParaRPr lang="en-US"/>
          </a:p>
        </p:txBody>
      </p:sp>
    </p:spTree>
    <p:extLst>
      <p:ext uri="{BB962C8B-B14F-4D97-AF65-F5344CB8AC3E}">
        <p14:creationId xmlns:p14="http://schemas.microsoft.com/office/powerpoint/2010/main" val="2338382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C78009-AF5C-1645-9610-C027CFFAE08D}" type="slidenum">
              <a:rPr lang="en-US" smtClean="0"/>
              <a:t>9</a:t>
            </a:fld>
            <a:endParaRPr lang="en-US"/>
          </a:p>
        </p:txBody>
      </p:sp>
    </p:spTree>
    <p:extLst>
      <p:ext uri="{BB962C8B-B14F-4D97-AF65-F5344CB8AC3E}">
        <p14:creationId xmlns:p14="http://schemas.microsoft.com/office/powerpoint/2010/main" val="1737617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61B60-FD93-FC4F-BA93-D1AC998F6E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822CD28-B0D0-DD47-B920-96E6EA7FA6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6AF88EC-A209-4440-A94F-BCD829CCA173}"/>
              </a:ext>
            </a:extLst>
          </p:cNvPr>
          <p:cNvSpPr>
            <a:spLocks noGrp="1"/>
          </p:cNvSpPr>
          <p:nvPr>
            <p:ph type="dt" sz="half" idx="10"/>
          </p:nvPr>
        </p:nvSpPr>
        <p:spPr/>
        <p:txBody>
          <a:bodyPr/>
          <a:lstStyle/>
          <a:p>
            <a:fld id="{DC8D1529-911A-0448-A208-9726B9E56342}" type="datetimeFigureOut">
              <a:rPr lang="en-US" smtClean="0"/>
              <a:t>7/18/25</a:t>
            </a:fld>
            <a:endParaRPr lang="en-US" dirty="0"/>
          </a:p>
        </p:txBody>
      </p:sp>
      <p:sp>
        <p:nvSpPr>
          <p:cNvPr id="5" name="Footer Placeholder 4">
            <a:extLst>
              <a:ext uri="{FF2B5EF4-FFF2-40B4-BE49-F238E27FC236}">
                <a16:creationId xmlns:a16="http://schemas.microsoft.com/office/drawing/2014/main" id="{72182B06-38EB-0546-93FA-CB7F4B2D196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F8FB4B5-B830-A04E-B34B-2EE7FA8F0E77}"/>
              </a:ext>
            </a:extLst>
          </p:cNvPr>
          <p:cNvSpPr>
            <a:spLocks noGrp="1"/>
          </p:cNvSpPr>
          <p:nvPr>
            <p:ph type="sldNum" sz="quarter" idx="12"/>
          </p:nvPr>
        </p:nvSpPr>
        <p:spPr/>
        <p:txBody>
          <a:bodyPr/>
          <a:lstStyle/>
          <a:p>
            <a:fld id="{EF4533C8-E5C0-DD4A-A12C-447390B55701}" type="slidenum">
              <a:rPr lang="en-US" smtClean="0"/>
              <a:t>‹#›</a:t>
            </a:fld>
            <a:endParaRPr lang="en-US" dirty="0"/>
          </a:p>
        </p:txBody>
      </p:sp>
    </p:spTree>
    <p:extLst>
      <p:ext uri="{BB962C8B-B14F-4D97-AF65-F5344CB8AC3E}">
        <p14:creationId xmlns:p14="http://schemas.microsoft.com/office/powerpoint/2010/main" val="3096805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205A7-6B44-7F44-8648-9B0045756D5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96E2796-0FDD-404D-94B6-306465D12E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D8914E-572A-C743-A518-696F9069691E}"/>
              </a:ext>
            </a:extLst>
          </p:cNvPr>
          <p:cNvSpPr>
            <a:spLocks noGrp="1"/>
          </p:cNvSpPr>
          <p:nvPr>
            <p:ph type="dt" sz="half" idx="10"/>
          </p:nvPr>
        </p:nvSpPr>
        <p:spPr/>
        <p:txBody>
          <a:bodyPr/>
          <a:lstStyle/>
          <a:p>
            <a:fld id="{DC8D1529-911A-0448-A208-9726B9E56342}" type="datetimeFigureOut">
              <a:rPr lang="en-US" smtClean="0"/>
              <a:t>7/18/25</a:t>
            </a:fld>
            <a:endParaRPr lang="en-US" dirty="0"/>
          </a:p>
        </p:txBody>
      </p:sp>
      <p:sp>
        <p:nvSpPr>
          <p:cNvPr id="5" name="Footer Placeholder 4">
            <a:extLst>
              <a:ext uri="{FF2B5EF4-FFF2-40B4-BE49-F238E27FC236}">
                <a16:creationId xmlns:a16="http://schemas.microsoft.com/office/drawing/2014/main" id="{ECD70E2C-B3CA-1E41-9384-3115F7DCF16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A5CA667-FF53-1142-BE80-A3E10C0D0978}"/>
              </a:ext>
            </a:extLst>
          </p:cNvPr>
          <p:cNvSpPr>
            <a:spLocks noGrp="1"/>
          </p:cNvSpPr>
          <p:nvPr>
            <p:ph type="sldNum" sz="quarter" idx="12"/>
          </p:nvPr>
        </p:nvSpPr>
        <p:spPr/>
        <p:txBody>
          <a:bodyPr/>
          <a:lstStyle/>
          <a:p>
            <a:fld id="{EF4533C8-E5C0-DD4A-A12C-447390B55701}" type="slidenum">
              <a:rPr lang="en-US" smtClean="0"/>
              <a:t>‹#›</a:t>
            </a:fld>
            <a:endParaRPr lang="en-US" dirty="0"/>
          </a:p>
        </p:txBody>
      </p:sp>
    </p:spTree>
    <p:extLst>
      <p:ext uri="{BB962C8B-B14F-4D97-AF65-F5344CB8AC3E}">
        <p14:creationId xmlns:p14="http://schemas.microsoft.com/office/powerpoint/2010/main" val="1044844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44BBCB-4355-A44C-8977-317843F6D8A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A527404-A545-D149-B0FC-D71AC1F3F4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C5A770-3332-3E4B-B2E4-D9957E5F5DFA}"/>
              </a:ext>
            </a:extLst>
          </p:cNvPr>
          <p:cNvSpPr>
            <a:spLocks noGrp="1"/>
          </p:cNvSpPr>
          <p:nvPr>
            <p:ph type="dt" sz="half" idx="10"/>
          </p:nvPr>
        </p:nvSpPr>
        <p:spPr/>
        <p:txBody>
          <a:bodyPr/>
          <a:lstStyle/>
          <a:p>
            <a:fld id="{DC8D1529-911A-0448-A208-9726B9E56342}" type="datetimeFigureOut">
              <a:rPr lang="en-US" smtClean="0"/>
              <a:t>7/18/25</a:t>
            </a:fld>
            <a:endParaRPr lang="en-US" dirty="0"/>
          </a:p>
        </p:txBody>
      </p:sp>
      <p:sp>
        <p:nvSpPr>
          <p:cNvPr id="5" name="Footer Placeholder 4">
            <a:extLst>
              <a:ext uri="{FF2B5EF4-FFF2-40B4-BE49-F238E27FC236}">
                <a16:creationId xmlns:a16="http://schemas.microsoft.com/office/drawing/2014/main" id="{C9C191BD-1DE7-2841-8580-BDC796A24F7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94C422E-B1B7-9C46-B057-B0E616A1729D}"/>
              </a:ext>
            </a:extLst>
          </p:cNvPr>
          <p:cNvSpPr>
            <a:spLocks noGrp="1"/>
          </p:cNvSpPr>
          <p:nvPr>
            <p:ph type="sldNum" sz="quarter" idx="12"/>
          </p:nvPr>
        </p:nvSpPr>
        <p:spPr/>
        <p:txBody>
          <a:bodyPr/>
          <a:lstStyle/>
          <a:p>
            <a:fld id="{EF4533C8-E5C0-DD4A-A12C-447390B55701}" type="slidenum">
              <a:rPr lang="en-US" smtClean="0"/>
              <a:t>‹#›</a:t>
            </a:fld>
            <a:endParaRPr lang="en-US" dirty="0"/>
          </a:p>
        </p:txBody>
      </p:sp>
    </p:spTree>
    <p:extLst>
      <p:ext uri="{BB962C8B-B14F-4D97-AF65-F5344CB8AC3E}">
        <p14:creationId xmlns:p14="http://schemas.microsoft.com/office/powerpoint/2010/main" val="2679431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7495C-34B6-3D4F-99CB-D378D960BD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A0BB9E-A136-FC40-AAE6-2CD5FE3029F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081B08-326A-9642-A804-90BFB8500891}"/>
              </a:ext>
            </a:extLst>
          </p:cNvPr>
          <p:cNvSpPr>
            <a:spLocks noGrp="1"/>
          </p:cNvSpPr>
          <p:nvPr>
            <p:ph type="dt" sz="half" idx="10"/>
          </p:nvPr>
        </p:nvSpPr>
        <p:spPr/>
        <p:txBody>
          <a:bodyPr/>
          <a:lstStyle/>
          <a:p>
            <a:fld id="{DC8D1529-911A-0448-A208-9726B9E56342}" type="datetimeFigureOut">
              <a:rPr lang="en-US" smtClean="0"/>
              <a:t>7/18/25</a:t>
            </a:fld>
            <a:endParaRPr lang="en-US" dirty="0"/>
          </a:p>
        </p:txBody>
      </p:sp>
      <p:sp>
        <p:nvSpPr>
          <p:cNvPr id="5" name="Footer Placeholder 4">
            <a:extLst>
              <a:ext uri="{FF2B5EF4-FFF2-40B4-BE49-F238E27FC236}">
                <a16:creationId xmlns:a16="http://schemas.microsoft.com/office/drawing/2014/main" id="{E0137461-0DF0-AA47-970C-9890A582C4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EC05452-755D-4F44-9BD1-1D313C49FAB1}"/>
              </a:ext>
            </a:extLst>
          </p:cNvPr>
          <p:cNvSpPr>
            <a:spLocks noGrp="1"/>
          </p:cNvSpPr>
          <p:nvPr>
            <p:ph type="sldNum" sz="quarter" idx="12"/>
          </p:nvPr>
        </p:nvSpPr>
        <p:spPr/>
        <p:txBody>
          <a:bodyPr/>
          <a:lstStyle/>
          <a:p>
            <a:fld id="{EF4533C8-E5C0-DD4A-A12C-447390B55701}" type="slidenum">
              <a:rPr lang="en-US" smtClean="0"/>
              <a:t>‹#›</a:t>
            </a:fld>
            <a:endParaRPr lang="en-US" dirty="0"/>
          </a:p>
        </p:txBody>
      </p:sp>
    </p:spTree>
    <p:extLst>
      <p:ext uri="{BB962C8B-B14F-4D97-AF65-F5344CB8AC3E}">
        <p14:creationId xmlns:p14="http://schemas.microsoft.com/office/powerpoint/2010/main" val="893315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6A6EF-C08E-A24F-889E-C24CF3542F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CACC03C-D778-0A40-9FAA-448977589D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AABE03-713B-4F4C-AD73-85B5F12C10B9}"/>
              </a:ext>
            </a:extLst>
          </p:cNvPr>
          <p:cNvSpPr>
            <a:spLocks noGrp="1"/>
          </p:cNvSpPr>
          <p:nvPr>
            <p:ph type="dt" sz="half" idx="10"/>
          </p:nvPr>
        </p:nvSpPr>
        <p:spPr/>
        <p:txBody>
          <a:bodyPr/>
          <a:lstStyle/>
          <a:p>
            <a:fld id="{DC8D1529-911A-0448-A208-9726B9E56342}" type="datetimeFigureOut">
              <a:rPr lang="en-US" smtClean="0"/>
              <a:t>7/18/25</a:t>
            </a:fld>
            <a:endParaRPr lang="en-US" dirty="0"/>
          </a:p>
        </p:txBody>
      </p:sp>
      <p:sp>
        <p:nvSpPr>
          <p:cNvPr id="5" name="Footer Placeholder 4">
            <a:extLst>
              <a:ext uri="{FF2B5EF4-FFF2-40B4-BE49-F238E27FC236}">
                <a16:creationId xmlns:a16="http://schemas.microsoft.com/office/drawing/2014/main" id="{16DE269C-2F90-D84A-AD86-7CABA5320CF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7E2981A-377D-C541-9204-863865D811D5}"/>
              </a:ext>
            </a:extLst>
          </p:cNvPr>
          <p:cNvSpPr>
            <a:spLocks noGrp="1"/>
          </p:cNvSpPr>
          <p:nvPr>
            <p:ph type="sldNum" sz="quarter" idx="12"/>
          </p:nvPr>
        </p:nvSpPr>
        <p:spPr/>
        <p:txBody>
          <a:bodyPr/>
          <a:lstStyle/>
          <a:p>
            <a:fld id="{EF4533C8-E5C0-DD4A-A12C-447390B55701}" type="slidenum">
              <a:rPr lang="en-US" smtClean="0"/>
              <a:t>‹#›</a:t>
            </a:fld>
            <a:endParaRPr lang="en-US" dirty="0"/>
          </a:p>
        </p:txBody>
      </p:sp>
    </p:spTree>
    <p:extLst>
      <p:ext uri="{BB962C8B-B14F-4D97-AF65-F5344CB8AC3E}">
        <p14:creationId xmlns:p14="http://schemas.microsoft.com/office/powerpoint/2010/main" val="2074823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6912E-870F-A44E-AB61-9404B81A4F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AF3D35-C503-FB42-823F-C01D72F76A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D436BB-DB61-AA40-8F06-AE438E6FFA0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7D5DE43-335F-E54E-966D-60DC4E90124F}"/>
              </a:ext>
            </a:extLst>
          </p:cNvPr>
          <p:cNvSpPr>
            <a:spLocks noGrp="1"/>
          </p:cNvSpPr>
          <p:nvPr>
            <p:ph type="dt" sz="half" idx="10"/>
          </p:nvPr>
        </p:nvSpPr>
        <p:spPr/>
        <p:txBody>
          <a:bodyPr/>
          <a:lstStyle/>
          <a:p>
            <a:fld id="{DC8D1529-911A-0448-A208-9726B9E56342}" type="datetimeFigureOut">
              <a:rPr lang="en-US" smtClean="0"/>
              <a:t>7/18/25</a:t>
            </a:fld>
            <a:endParaRPr lang="en-US" dirty="0"/>
          </a:p>
        </p:txBody>
      </p:sp>
      <p:sp>
        <p:nvSpPr>
          <p:cNvPr id="6" name="Footer Placeholder 5">
            <a:extLst>
              <a:ext uri="{FF2B5EF4-FFF2-40B4-BE49-F238E27FC236}">
                <a16:creationId xmlns:a16="http://schemas.microsoft.com/office/drawing/2014/main" id="{9C03435C-26DE-934C-BBDC-736020E2472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61DCBD0-7204-D74C-A21B-B8A38ED64EA5}"/>
              </a:ext>
            </a:extLst>
          </p:cNvPr>
          <p:cNvSpPr>
            <a:spLocks noGrp="1"/>
          </p:cNvSpPr>
          <p:nvPr>
            <p:ph type="sldNum" sz="quarter" idx="12"/>
          </p:nvPr>
        </p:nvSpPr>
        <p:spPr/>
        <p:txBody>
          <a:bodyPr/>
          <a:lstStyle/>
          <a:p>
            <a:fld id="{EF4533C8-E5C0-DD4A-A12C-447390B55701}" type="slidenum">
              <a:rPr lang="en-US" smtClean="0"/>
              <a:t>‹#›</a:t>
            </a:fld>
            <a:endParaRPr lang="en-US" dirty="0"/>
          </a:p>
        </p:txBody>
      </p:sp>
    </p:spTree>
    <p:extLst>
      <p:ext uri="{BB962C8B-B14F-4D97-AF65-F5344CB8AC3E}">
        <p14:creationId xmlns:p14="http://schemas.microsoft.com/office/powerpoint/2010/main" val="793774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4D059-DF51-6A44-8A22-A8D9038A271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F1A1584-7728-9640-8B95-541330FA5E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360FED3-9880-4647-9CD9-1AAF355A318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7B89319-B999-A84D-9907-824D816B19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EB1D09-4ADF-CA4A-B94C-F2F631A784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EDC5B15-A708-DB4B-98DD-02B6F90B3BAB}"/>
              </a:ext>
            </a:extLst>
          </p:cNvPr>
          <p:cNvSpPr>
            <a:spLocks noGrp="1"/>
          </p:cNvSpPr>
          <p:nvPr>
            <p:ph type="dt" sz="half" idx="10"/>
          </p:nvPr>
        </p:nvSpPr>
        <p:spPr/>
        <p:txBody>
          <a:bodyPr/>
          <a:lstStyle/>
          <a:p>
            <a:fld id="{DC8D1529-911A-0448-A208-9726B9E56342}" type="datetimeFigureOut">
              <a:rPr lang="en-US" smtClean="0"/>
              <a:t>7/18/25</a:t>
            </a:fld>
            <a:endParaRPr lang="en-US" dirty="0"/>
          </a:p>
        </p:txBody>
      </p:sp>
      <p:sp>
        <p:nvSpPr>
          <p:cNvPr id="8" name="Footer Placeholder 7">
            <a:extLst>
              <a:ext uri="{FF2B5EF4-FFF2-40B4-BE49-F238E27FC236}">
                <a16:creationId xmlns:a16="http://schemas.microsoft.com/office/drawing/2014/main" id="{B6D3794D-C0BA-1740-B704-6C3A7EE2F82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BB65203-7F10-5E4D-8EB3-D350D0A79088}"/>
              </a:ext>
            </a:extLst>
          </p:cNvPr>
          <p:cNvSpPr>
            <a:spLocks noGrp="1"/>
          </p:cNvSpPr>
          <p:nvPr>
            <p:ph type="sldNum" sz="quarter" idx="12"/>
          </p:nvPr>
        </p:nvSpPr>
        <p:spPr/>
        <p:txBody>
          <a:bodyPr/>
          <a:lstStyle/>
          <a:p>
            <a:fld id="{EF4533C8-E5C0-DD4A-A12C-447390B55701}" type="slidenum">
              <a:rPr lang="en-US" smtClean="0"/>
              <a:t>‹#›</a:t>
            </a:fld>
            <a:endParaRPr lang="en-US" dirty="0"/>
          </a:p>
        </p:txBody>
      </p:sp>
    </p:spTree>
    <p:extLst>
      <p:ext uri="{BB962C8B-B14F-4D97-AF65-F5344CB8AC3E}">
        <p14:creationId xmlns:p14="http://schemas.microsoft.com/office/powerpoint/2010/main" val="336849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BAD7A-E4E6-3741-A2D0-4BDBE94989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F804736-E95E-0A43-8817-345BFC4231FF}"/>
              </a:ext>
            </a:extLst>
          </p:cNvPr>
          <p:cNvSpPr>
            <a:spLocks noGrp="1"/>
          </p:cNvSpPr>
          <p:nvPr>
            <p:ph type="dt" sz="half" idx="10"/>
          </p:nvPr>
        </p:nvSpPr>
        <p:spPr/>
        <p:txBody>
          <a:bodyPr/>
          <a:lstStyle/>
          <a:p>
            <a:fld id="{DC8D1529-911A-0448-A208-9726B9E56342}" type="datetimeFigureOut">
              <a:rPr lang="en-US" smtClean="0"/>
              <a:t>7/18/25</a:t>
            </a:fld>
            <a:endParaRPr lang="en-US" dirty="0"/>
          </a:p>
        </p:txBody>
      </p:sp>
      <p:sp>
        <p:nvSpPr>
          <p:cNvPr id="4" name="Footer Placeholder 3">
            <a:extLst>
              <a:ext uri="{FF2B5EF4-FFF2-40B4-BE49-F238E27FC236}">
                <a16:creationId xmlns:a16="http://schemas.microsoft.com/office/drawing/2014/main" id="{1662E524-4AEE-0246-8F99-B68F975687B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42BEBF5-E4AD-7341-8CA1-A469031D36E2}"/>
              </a:ext>
            </a:extLst>
          </p:cNvPr>
          <p:cNvSpPr>
            <a:spLocks noGrp="1"/>
          </p:cNvSpPr>
          <p:nvPr>
            <p:ph type="sldNum" sz="quarter" idx="12"/>
          </p:nvPr>
        </p:nvSpPr>
        <p:spPr/>
        <p:txBody>
          <a:bodyPr/>
          <a:lstStyle/>
          <a:p>
            <a:fld id="{EF4533C8-E5C0-DD4A-A12C-447390B55701}" type="slidenum">
              <a:rPr lang="en-US" smtClean="0"/>
              <a:t>‹#›</a:t>
            </a:fld>
            <a:endParaRPr lang="en-US" dirty="0"/>
          </a:p>
        </p:txBody>
      </p:sp>
    </p:spTree>
    <p:extLst>
      <p:ext uri="{BB962C8B-B14F-4D97-AF65-F5344CB8AC3E}">
        <p14:creationId xmlns:p14="http://schemas.microsoft.com/office/powerpoint/2010/main" val="2458230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4E9A6A-D98A-164D-8642-A96CD97FDE51}"/>
              </a:ext>
            </a:extLst>
          </p:cNvPr>
          <p:cNvSpPr>
            <a:spLocks noGrp="1"/>
          </p:cNvSpPr>
          <p:nvPr>
            <p:ph type="dt" sz="half" idx="10"/>
          </p:nvPr>
        </p:nvSpPr>
        <p:spPr/>
        <p:txBody>
          <a:bodyPr/>
          <a:lstStyle/>
          <a:p>
            <a:fld id="{DC8D1529-911A-0448-A208-9726B9E56342}" type="datetimeFigureOut">
              <a:rPr lang="en-US" smtClean="0"/>
              <a:t>7/18/25</a:t>
            </a:fld>
            <a:endParaRPr lang="en-US" dirty="0"/>
          </a:p>
        </p:txBody>
      </p:sp>
      <p:sp>
        <p:nvSpPr>
          <p:cNvPr id="3" name="Footer Placeholder 2">
            <a:extLst>
              <a:ext uri="{FF2B5EF4-FFF2-40B4-BE49-F238E27FC236}">
                <a16:creationId xmlns:a16="http://schemas.microsoft.com/office/drawing/2014/main" id="{5B1E207C-9316-AC4F-8D2D-1E8380F87CC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4DE4D05-13C4-E940-A45B-ADB41C33EAE8}"/>
              </a:ext>
            </a:extLst>
          </p:cNvPr>
          <p:cNvSpPr>
            <a:spLocks noGrp="1"/>
          </p:cNvSpPr>
          <p:nvPr>
            <p:ph type="sldNum" sz="quarter" idx="12"/>
          </p:nvPr>
        </p:nvSpPr>
        <p:spPr/>
        <p:txBody>
          <a:bodyPr/>
          <a:lstStyle/>
          <a:p>
            <a:fld id="{EF4533C8-E5C0-DD4A-A12C-447390B55701}" type="slidenum">
              <a:rPr lang="en-US" smtClean="0"/>
              <a:t>‹#›</a:t>
            </a:fld>
            <a:endParaRPr lang="en-US" dirty="0"/>
          </a:p>
        </p:txBody>
      </p:sp>
    </p:spTree>
    <p:extLst>
      <p:ext uri="{BB962C8B-B14F-4D97-AF65-F5344CB8AC3E}">
        <p14:creationId xmlns:p14="http://schemas.microsoft.com/office/powerpoint/2010/main" val="2837475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568FF-880E-DD48-BCB3-2BA12A2100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6F01728-04BF-E546-9DC1-ABAE25E9C4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361ABB6-B833-E743-9647-A6629A910B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8A4F9E-0B08-1E46-B78A-902F66E6B04D}"/>
              </a:ext>
            </a:extLst>
          </p:cNvPr>
          <p:cNvSpPr>
            <a:spLocks noGrp="1"/>
          </p:cNvSpPr>
          <p:nvPr>
            <p:ph type="dt" sz="half" idx="10"/>
          </p:nvPr>
        </p:nvSpPr>
        <p:spPr/>
        <p:txBody>
          <a:bodyPr/>
          <a:lstStyle/>
          <a:p>
            <a:fld id="{DC8D1529-911A-0448-A208-9726B9E56342}" type="datetimeFigureOut">
              <a:rPr lang="en-US" smtClean="0"/>
              <a:t>7/18/25</a:t>
            </a:fld>
            <a:endParaRPr lang="en-US" dirty="0"/>
          </a:p>
        </p:txBody>
      </p:sp>
      <p:sp>
        <p:nvSpPr>
          <p:cNvPr id="6" name="Footer Placeholder 5">
            <a:extLst>
              <a:ext uri="{FF2B5EF4-FFF2-40B4-BE49-F238E27FC236}">
                <a16:creationId xmlns:a16="http://schemas.microsoft.com/office/drawing/2014/main" id="{B1AC5742-3D93-9A44-A73E-0EB6682A092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220D065-AD61-B947-9FCA-126D9572108C}"/>
              </a:ext>
            </a:extLst>
          </p:cNvPr>
          <p:cNvSpPr>
            <a:spLocks noGrp="1"/>
          </p:cNvSpPr>
          <p:nvPr>
            <p:ph type="sldNum" sz="quarter" idx="12"/>
          </p:nvPr>
        </p:nvSpPr>
        <p:spPr/>
        <p:txBody>
          <a:bodyPr/>
          <a:lstStyle/>
          <a:p>
            <a:fld id="{EF4533C8-E5C0-DD4A-A12C-447390B55701}" type="slidenum">
              <a:rPr lang="en-US" smtClean="0"/>
              <a:t>‹#›</a:t>
            </a:fld>
            <a:endParaRPr lang="en-US" dirty="0"/>
          </a:p>
        </p:txBody>
      </p:sp>
    </p:spTree>
    <p:extLst>
      <p:ext uri="{BB962C8B-B14F-4D97-AF65-F5344CB8AC3E}">
        <p14:creationId xmlns:p14="http://schemas.microsoft.com/office/powerpoint/2010/main" val="1095440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6783A-9C35-7540-8E5D-811087F78F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1E16D53-C92B-0944-ADB7-A02FBCD011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E742D49-C840-6F4D-97C0-B04BAC2998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E5C287-3A84-114D-A5A6-9EF1FB32E50E}"/>
              </a:ext>
            </a:extLst>
          </p:cNvPr>
          <p:cNvSpPr>
            <a:spLocks noGrp="1"/>
          </p:cNvSpPr>
          <p:nvPr>
            <p:ph type="dt" sz="half" idx="10"/>
          </p:nvPr>
        </p:nvSpPr>
        <p:spPr/>
        <p:txBody>
          <a:bodyPr/>
          <a:lstStyle/>
          <a:p>
            <a:fld id="{DC8D1529-911A-0448-A208-9726B9E56342}" type="datetimeFigureOut">
              <a:rPr lang="en-US" smtClean="0"/>
              <a:t>7/18/25</a:t>
            </a:fld>
            <a:endParaRPr lang="en-US" dirty="0"/>
          </a:p>
        </p:txBody>
      </p:sp>
      <p:sp>
        <p:nvSpPr>
          <p:cNvPr id="6" name="Footer Placeholder 5">
            <a:extLst>
              <a:ext uri="{FF2B5EF4-FFF2-40B4-BE49-F238E27FC236}">
                <a16:creationId xmlns:a16="http://schemas.microsoft.com/office/drawing/2014/main" id="{7EAAC7FA-C896-6940-BC4E-8E5FDEBFA83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3FA6247-C20A-4D46-ADDF-D8BC8218A825}"/>
              </a:ext>
            </a:extLst>
          </p:cNvPr>
          <p:cNvSpPr>
            <a:spLocks noGrp="1"/>
          </p:cNvSpPr>
          <p:nvPr>
            <p:ph type="sldNum" sz="quarter" idx="12"/>
          </p:nvPr>
        </p:nvSpPr>
        <p:spPr/>
        <p:txBody>
          <a:bodyPr/>
          <a:lstStyle/>
          <a:p>
            <a:fld id="{EF4533C8-E5C0-DD4A-A12C-447390B55701}" type="slidenum">
              <a:rPr lang="en-US" smtClean="0"/>
              <a:t>‹#›</a:t>
            </a:fld>
            <a:endParaRPr lang="en-US" dirty="0"/>
          </a:p>
        </p:txBody>
      </p:sp>
    </p:spTree>
    <p:extLst>
      <p:ext uri="{BB962C8B-B14F-4D97-AF65-F5344CB8AC3E}">
        <p14:creationId xmlns:p14="http://schemas.microsoft.com/office/powerpoint/2010/main" val="602036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FD0EB2-8A70-F344-B413-BE8BB7A8F4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36EBE38-8BF8-E84F-8851-3B0D86DA9F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E06C0A-8297-B341-B9E4-4A31E4A5AC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8D1529-911A-0448-A208-9726B9E56342}" type="datetimeFigureOut">
              <a:rPr lang="en-US" smtClean="0"/>
              <a:t>7/18/25</a:t>
            </a:fld>
            <a:endParaRPr lang="en-US" dirty="0"/>
          </a:p>
        </p:txBody>
      </p:sp>
      <p:sp>
        <p:nvSpPr>
          <p:cNvPr id="5" name="Footer Placeholder 4">
            <a:extLst>
              <a:ext uri="{FF2B5EF4-FFF2-40B4-BE49-F238E27FC236}">
                <a16:creationId xmlns:a16="http://schemas.microsoft.com/office/drawing/2014/main" id="{7F6B4CF0-2BD5-7447-8C26-A426F218A0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E8C5F17-3181-8141-B9D0-43415E3ACA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4533C8-E5C0-DD4A-A12C-447390B55701}" type="slidenum">
              <a:rPr lang="en-US" smtClean="0"/>
              <a:t>‹#›</a:t>
            </a:fld>
            <a:endParaRPr lang="en-US" dirty="0"/>
          </a:p>
        </p:txBody>
      </p:sp>
    </p:spTree>
    <p:extLst>
      <p:ext uri="{BB962C8B-B14F-4D97-AF65-F5344CB8AC3E}">
        <p14:creationId xmlns:p14="http://schemas.microsoft.com/office/powerpoint/2010/main" val="16390547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hyperlink" Target="https://telehealth.org/what-you-need-to-know-about-the-telehealth-extension-and-evaluation-act/" TargetMode="External"/><Relationship Id="rId7"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usa.gov/elected-officials" TargetMode="External"/><Relationship Id="rId5" Type="http://schemas.openxmlformats.org/officeDocument/2006/relationships/hyperlink" Target="https://www.congress.gov/bill/117th-congress/senate-bill/1312" TargetMode="External"/><Relationship Id="rId4" Type="http://schemas.openxmlformats.org/officeDocument/2006/relationships/hyperlink" Target="https://www.congress.gov/bill/117th-congress/house-bill/3183?s=1&amp;r=1"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7" Type="http://schemas.openxmlformats.org/officeDocument/2006/relationships/image" Target="../media/image6.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ascopubs.org/doi/full/10.1200/JCO.2018.79.2721" TargetMode="External"/><Relationship Id="rId5" Type="http://schemas.openxmlformats.org/officeDocument/2006/relationships/hyperlink" Target="https://hpc.providencehealthcare.org/about/what-palliative-care" TargetMode="External"/><Relationship Id="rId4" Type="http://schemas.openxmlformats.org/officeDocument/2006/relationships/image" Target="../media/image3.emf"/></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emf"/><Relationship Id="rId7"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emf"/><Relationship Id="rId9" Type="http://schemas.openxmlformats.org/officeDocument/2006/relationships/image" Target="../media/image1.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22.sv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emf"/><Relationship Id="rId4" Type="http://schemas.openxmlformats.org/officeDocument/2006/relationships/image" Target="../media/image19.emf"/></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emf"/><Relationship Id="rId4" Type="http://schemas.openxmlformats.org/officeDocument/2006/relationships/image" Target="../media/image6.emf"/></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hyperlink" Target="https://www.cancer.net/cancer-types/breast-cancer/statistic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emf"/><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https://www.mbcalliance.org/wp-content/uploads/Grants-Pie-Chart.png" TargetMode="Externa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emf"/><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19E9F">
            <a:alpha val="5000"/>
          </a:srgb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220BFD4-1BE2-2B34-6993-1CD91252FC99}"/>
              </a:ext>
            </a:extLst>
          </p:cNvPr>
          <p:cNvSpPr/>
          <p:nvPr/>
        </p:nvSpPr>
        <p:spPr>
          <a:xfrm>
            <a:off x="398930" y="2391330"/>
            <a:ext cx="7030570" cy="1665841"/>
          </a:xfrm>
          <a:prstGeom prst="rect">
            <a:avLst/>
          </a:prstGeom>
        </p:spPr>
        <p:txBody>
          <a:bodyPr wrap="square" lIns="91440" tIns="45720" rIns="91440" bIns="45720" anchor="t">
            <a:spAutoFit/>
          </a:bodyPr>
          <a:lstStyle/>
          <a:p>
            <a:pPr>
              <a:lnSpc>
                <a:spcPct val="125000"/>
              </a:lnSpc>
            </a:pPr>
            <a:r>
              <a:rPr lang="en-US" sz="4000" dirty="0">
                <a:latin typeface="Century Gothic" panose="020B0502020202020204" pitchFamily="34" charset="0"/>
                <a:cs typeface="Poppins" pitchFamily="2" charset="77"/>
              </a:rPr>
              <a:t>ADVOCACY SLIDE DECK</a:t>
            </a:r>
          </a:p>
          <a:p>
            <a:pPr>
              <a:lnSpc>
                <a:spcPct val="125000"/>
              </a:lnSpc>
            </a:pPr>
            <a:r>
              <a:rPr lang="en-US" sz="4400" b="1" dirty="0">
                <a:solidFill>
                  <a:srgbClr val="FFB301"/>
                </a:solidFill>
                <a:latin typeface="Century Gothic" panose="020B0502020202020204" pitchFamily="34" charset="0"/>
                <a:cs typeface="Poppins SemiBold" pitchFamily="2" charset="77"/>
              </a:rPr>
              <a:t>SERIES 3</a:t>
            </a:r>
          </a:p>
        </p:txBody>
      </p:sp>
      <p:pic>
        <p:nvPicPr>
          <p:cNvPr id="4" name="Picture 3">
            <a:extLst>
              <a:ext uri="{FF2B5EF4-FFF2-40B4-BE49-F238E27FC236}">
                <a16:creationId xmlns:a16="http://schemas.microsoft.com/office/drawing/2014/main" id="{F5D024C2-D5BA-0970-FC34-C4B168148E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275" y="505441"/>
            <a:ext cx="3525305" cy="876759"/>
          </a:xfrm>
          <a:prstGeom prst="rect">
            <a:avLst/>
          </a:prstGeom>
        </p:spPr>
      </p:pic>
      <p:sp>
        <p:nvSpPr>
          <p:cNvPr id="5" name="Rectangle 4">
            <a:extLst>
              <a:ext uri="{FF2B5EF4-FFF2-40B4-BE49-F238E27FC236}">
                <a16:creationId xmlns:a16="http://schemas.microsoft.com/office/drawing/2014/main" id="{F9A6CFA9-330F-AD67-0910-032BEC43C1C1}"/>
              </a:ext>
            </a:extLst>
          </p:cNvPr>
          <p:cNvSpPr/>
          <p:nvPr/>
        </p:nvSpPr>
        <p:spPr>
          <a:xfrm>
            <a:off x="398929" y="4192345"/>
            <a:ext cx="6317739" cy="830997"/>
          </a:xfrm>
          <a:prstGeom prst="rect">
            <a:avLst/>
          </a:prstGeom>
        </p:spPr>
        <p:txBody>
          <a:bodyPr wrap="square" lIns="91440" tIns="45720" rIns="91440" bIns="45720" anchor="t">
            <a:spAutoFit/>
          </a:bodyPr>
          <a:lstStyle/>
          <a:p>
            <a:r>
              <a:rPr lang="en-US" sz="2400" dirty="0">
                <a:latin typeface="Century Gothic" panose="020B0502020202020204" pitchFamily="34" charset="0"/>
              </a:rPr>
              <a:t>Challenges in Metastatic Breast Cancer: Big Issues That Could Change Lives</a:t>
            </a:r>
          </a:p>
        </p:txBody>
      </p:sp>
      <p:grpSp>
        <p:nvGrpSpPr>
          <p:cNvPr id="6" name="Group 5">
            <a:extLst>
              <a:ext uri="{FF2B5EF4-FFF2-40B4-BE49-F238E27FC236}">
                <a16:creationId xmlns:a16="http://schemas.microsoft.com/office/drawing/2014/main" id="{384764CA-393F-C3C5-4626-0D347D6FDE44}"/>
              </a:ext>
            </a:extLst>
          </p:cNvPr>
          <p:cNvGrpSpPr/>
          <p:nvPr/>
        </p:nvGrpSpPr>
        <p:grpSpPr>
          <a:xfrm>
            <a:off x="2882464" y="3263738"/>
            <a:ext cx="1127116" cy="671710"/>
            <a:chOff x="3262091" y="1346896"/>
            <a:chExt cx="1257309" cy="749300"/>
          </a:xfrm>
        </p:grpSpPr>
        <p:pic>
          <p:nvPicPr>
            <p:cNvPr id="7" name="Picture 6">
              <a:extLst>
                <a:ext uri="{FF2B5EF4-FFF2-40B4-BE49-F238E27FC236}">
                  <a16:creationId xmlns:a16="http://schemas.microsoft.com/office/drawing/2014/main" id="{843A69F4-47D1-FCC9-2D4D-8AF70259EE01}"/>
                </a:ext>
              </a:extLst>
            </p:cNvPr>
            <p:cNvPicPr>
              <a:picLocks noChangeAspect="1"/>
            </p:cNvPicPr>
            <p:nvPr/>
          </p:nvPicPr>
          <p:blipFill>
            <a:blip r:embed="rId4"/>
            <a:stretch>
              <a:fillRect/>
            </a:stretch>
          </p:blipFill>
          <p:spPr>
            <a:xfrm>
              <a:off x="3681198" y="1346896"/>
              <a:ext cx="419099" cy="749300"/>
            </a:xfrm>
            <a:prstGeom prst="rect">
              <a:avLst/>
            </a:prstGeom>
          </p:spPr>
        </p:pic>
        <p:pic>
          <p:nvPicPr>
            <p:cNvPr id="8" name="Picture 7">
              <a:extLst>
                <a:ext uri="{FF2B5EF4-FFF2-40B4-BE49-F238E27FC236}">
                  <a16:creationId xmlns:a16="http://schemas.microsoft.com/office/drawing/2014/main" id="{39FB1748-67DD-DF56-6D23-9D8B1DD3BE2D}"/>
                </a:ext>
              </a:extLst>
            </p:cNvPr>
            <p:cNvPicPr>
              <a:picLocks noChangeAspect="1"/>
            </p:cNvPicPr>
            <p:nvPr/>
          </p:nvPicPr>
          <p:blipFill>
            <a:blip r:embed="rId5"/>
            <a:stretch>
              <a:fillRect/>
            </a:stretch>
          </p:blipFill>
          <p:spPr>
            <a:xfrm>
              <a:off x="4100301" y="1346896"/>
              <a:ext cx="419099" cy="749300"/>
            </a:xfrm>
            <a:prstGeom prst="rect">
              <a:avLst/>
            </a:prstGeom>
          </p:spPr>
        </p:pic>
        <p:pic>
          <p:nvPicPr>
            <p:cNvPr id="9" name="Picture 8">
              <a:extLst>
                <a:ext uri="{FF2B5EF4-FFF2-40B4-BE49-F238E27FC236}">
                  <a16:creationId xmlns:a16="http://schemas.microsoft.com/office/drawing/2014/main" id="{17673081-8075-EB8F-979B-825F790D2D61}"/>
                </a:ext>
              </a:extLst>
            </p:cNvPr>
            <p:cNvPicPr>
              <a:picLocks noChangeAspect="1"/>
            </p:cNvPicPr>
            <p:nvPr/>
          </p:nvPicPr>
          <p:blipFill>
            <a:blip r:embed="rId6"/>
            <a:stretch>
              <a:fillRect/>
            </a:stretch>
          </p:blipFill>
          <p:spPr>
            <a:xfrm>
              <a:off x="3262091" y="1346896"/>
              <a:ext cx="419099" cy="749300"/>
            </a:xfrm>
            <a:prstGeom prst="rect">
              <a:avLst/>
            </a:prstGeom>
          </p:spPr>
        </p:pic>
      </p:grpSp>
      <p:pic>
        <p:nvPicPr>
          <p:cNvPr id="2" name="Picture 1">
            <a:extLst>
              <a:ext uri="{FF2B5EF4-FFF2-40B4-BE49-F238E27FC236}">
                <a16:creationId xmlns:a16="http://schemas.microsoft.com/office/drawing/2014/main" id="{15D30F99-9B13-1285-6D1F-A3F2FFF6B156}"/>
              </a:ext>
            </a:extLst>
          </p:cNvPr>
          <p:cNvPicPr>
            <a:picLocks noChangeAspect="1"/>
          </p:cNvPicPr>
          <p:nvPr/>
        </p:nvPicPr>
        <p:blipFill>
          <a:blip r:embed="rId7"/>
          <a:stretch>
            <a:fillRect/>
          </a:stretch>
        </p:blipFill>
        <p:spPr>
          <a:xfrm>
            <a:off x="7720282" y="533886"/>
            <a:ext cx="4481657" cy="5822997"/>
          </a:xfrm>
          <a:prstGeom prst="rect">
            <a:avLst/>
          </a:prstGeom>
        </p:spPr>
      </p:pic>
    </p:spTree>
    <p:extLst>
      <p:ext uri="{BB962C8B-B14F-4D97-AF65-F5344CB8AC3E}">
        <p14:creationId xmlns:p14="http://schemas.microsoft.com/office/powerpoint/2010/main" val="571201620"/>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A19E9F">
            <a:alpha val="0"/>
          </a:srgb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884B81C-00CF-DA40-B3B8-8FE0AE43E8BF}"/>
              </a:ext>
            </a:extLst>
          </p:cNvPr>
          <p:cNvSpPr/>
          <p:nvPr/>
        </p:nvSpPr>
        <p:spPr>
          <a:xfrm>
            <a:off x="807543" y="1551605"/>
            <a:ext cx="10576915" cy="4293483"/>
          </a:xfrm>
          <a:prstGeom prst="rect">
            <a:avLst/>
          </a:prstGeom>
        </p:spPr>
        <p:txBody>
          <a:bodyPr wrap="square">
            <a:spAutoFit/>
          </a:bodyPr>
          <a:lstStyle/>
          <a:p>
            <a:pPr marL="342900" indent="-342900" defTabSz="2438338" hangingPunct="0">
              <a:lnSpc>
                <a:spcPct val="90000"/>
              </a:lnSpc>
              <a:spcBef>
                <a:spcPts val="4500"/>
              </a:spcBef>
              <a:buFont typeface="Arial" panose="020B0604020202020204" pitchFamily="34" charset="0"/>
              <a:buChar char="•"/>
            </a:pPr>
            <a:r>
              <a:rPr lang="en-US" sz="2000" dirty="0">
                <a:latin typeface="Century Gothic" panose="020B0502020202020204" pitchFamily="34" charset="0"/>
                <a:cs typeface="Arial" panose="020B0604020202020204" pitchFamily="34" charset="0"/>
              </a:rPr>
              <a:t>The bipartisan </a:t>
            </a:r>
            <a:r>
              <a:rPr lang="en-US" sz="2000" dirty="0">
                <a:solidFill>
                  <a:srgbClr val="FCB813"/>
                </a:solidFill>
                <a:latin typeface="Century Gothic" panose="020B0502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Telehealth Extension and Evaluation Act </a:t>
            </a:r>
            <a:r>
              <a:rPr lang="en-US" sz="2000" dirty="0">
                <a:latin typeface="Century Gothic" panose="020B0502020202020204" pitchFamily="34" charset="0"/>
                <a:cs typeface="Arial" panose="020B0604020202020204" pitchFamily="34" charset="0"/>
              </a:rPr>
              <a:t>is proposed legislation to extend current Medicare telehealth reimbursement waivers through May, 2025 and commission a study on evaluating permanent telehealth flexibility. This bill serves to address inequities that result from living in rural or underserved areas.</a:t>
            </a:r>
          </a:p>
          <a:p>
            <a:pPr marL="342900" indent="-342900" defTabSz="2438338" hangingPunct="0">
              <a:lnSpc>
                <a:spcPct val="90000"/>
              </a:lnSpc>
              <a:spcBef>
                <a:spcPts val="4500"/>
              </a:spcBef>
              <a:buFont typeface="Arial" panose="020B0604020202020204" pitchFamily="34" charset="0"/>
              <a:buChar char="•"/>
            </a:pPr>
            <a:r>
              <a:rPr lang="en-US" sz="2000" dirty="0">
                <a:latin typeface="Century Gothic" panose="020B0502020202020204" pitchFamily="34" charset="0"/>
                <a:cs typeface="Arial" panose="020B0604020202020204" pitchFamily="34" charset="0"/>
              </a:rPr>
              <a:t>The Metastatic Breast Cancer Access to Care Act is again in Congress with two Bills proposed for legislation: </a:t>
            </a:r>
            <a:r>
              <a:rPr lang="en-US" sz="2000" dirty="0">
                <a:latin typeface="Century Gothic" panose="020B0502020202020204" pitchFamily="34" charset="0"/>
                <a:cs typeface="Arial" panose="020B0604020202020204" pitchFamily="34" charset="0"/>
                <a:sym typeface="Arial"/>
                <a:hlinkClick r:id="rId4">
                  <a:extLst>
                    <a:ext uri="{A12FA001-AC4F-418D-AE19-62706E023703}">
                      <ahyp:hlinkClr xmlns:ahyp="http://schemas.microsoft.com/office/drawing/2018/hyperlinkcolor" val="tx"/>
                    </a:ext>
                  </a:extLst>
                </a:hlinkClick>
              </a:rPr>
              <a:t>House Bill HR3183</a:t>
            </a:r>
            <a:r>
              <a:rPr lang="en-US" sz="2000" dirty="0">
                <a:latin typeface="Century Gothic" panose="020B0502020202020204" pitchFamily="34" charset="0"/>
                <a:cs typeface="Arial" panose="020B0604020202020204" pitchFamily="34" charset="0"/>
                <a:sym typeface="Arial"/>
              </a:rPr>
              <a:t> and </a:t>
            </a:r>
            <a:r>
              <a:rPr lang="en-US" sz="2000" dirty="0">
                <a:latin typeface="Century Gothic" panose="020B0502020202020204" pitchFamily="34" charset="0"/>
                <a:cs typeface="Arial" panose="020B0604020202020204" pitchFamily="34" charset="0"/>
                <a:sym typeface="Arial"/>
                <a:hlinkClick r:id="rId5">
                  <a:extLst>
                    <a:ext uri="{A12FA001-AC4F-418D-AE19-62706E023703}">
                      <ahyp:hlinkClr xmlns:ahyp="http://schemas.microsoft.com/office/drawing/2018/hyperlinkcolor" val="tx"/>
                    </a:ext>
                  </a:extLst>
                </a:hlinkClick>
              </a:rPr>
              <a:t>Senate Bill S1312</a:t>
            </a:r>
            <a:r>
              <a:rPr lang="en-US" sz="2000" dirty="0">
                <a:latin typeface="Century Gothic" panose="020B0502020202020204" pitchFamily="34" charset="0"/>
                <a:cs typeface="Arial" panose="020B0604020202020204" pitchFamily="34" charset="0"/>
                <a:sym typeface="Arial"/>
              </a:rPr>
              <a:t>. Passing of this Act would remove the wait-time barriers for receiving Social Security Disability Insurance and access to Medicare.</a:t>
            </a:r>
          </a:p>
          <a:p>
            <a:pPr marL="342900" indent="-342900" defTabSz="2438338" hangingPunct="0">
              <a:lnSpc>
                <a:spcPct val="90000"/>
              </a:lnSpc>
              <a:spcBef>
                <a:spcPts val="4500"/>
              </a:spcBef>
              <a:buFont typeface="Arial" panose="020B0604020202020204" pitchFamily="34" charset="0"/>
              <a:buChar char="•"/>
            </a:pPr>
            <a:r>
              <a:rPr lang="en-US" sz="2000" dirty="0">
                <a:latin typeface="Century Gothic" panose="020B0502020202020204" pitchFamily="34" charset="0"/>
                <a:cs typeface="Arial" panose="020B0604020202020204" pitchFamily="34" charset="0"/>
                <a:sym typeface="Arial"/>
              </a:rPr>
              <a:t>Urge your representatives to support these legislative efforts. You can find contact information for your Senators and Representatives and by going to </a:t>
            </a:r>
            <a:r>
              <a:rPr lang="en-US" sz="2000" dirty="0">
                <a:latin typeface="Century Gothic" panose="020B0502020202020204" pitchFamily="34" charset="0"/>
                <a:cs typeface="Arial" panose="020B0604020202020204" pitchFamily="34" charset="0"/>
                <a:sym typeface="Arial"/>
                <a:hlinkClick r:id="rId6">
                  <a:extLst>
                    <a:ext uri="{A12FA001-AC4F-418D-AE19-62706E023703}">
                      <ahyp:hlinkClr xmlns:ahyp="http://schemas.microsoft.com/office/drawing/2018/hyperlinkcolor" val="tx"/>
                    </a:ext>
                  </a:extLst>
                </a:hlinkClick>
              </a:rPr>
              <a:t>https://www.usa.gov</a:t>
            </a:r>
            <a:r>
              <a:rPr lang="en-US" sz="2000">
                <a:latin typeface="Century Gothic" panose="020B0502020202020204" pitchFamily="34" charset="0"/>
                <a:cs typeface="Arial" panose="020B0604020202020204" pitchFamily="34" charset="0"/>
                <a:sym typeface="Arial"/>
                <a:hlinkClick r:id="rId6">
                  <a:extLst>
                    <a:ext uri="{A12FA001-AC4F-418D-AE19-62706E023703}">
                      <ahyp:hlinkClr xmlns:ahyp="http://schemas.microsoft.com/office/drawing/2018/hyperlinkcolor" val="tx"/>
                    </a:ext>
                  </a:extLst>
                </a:hlinkClick>
              </a:rPr>
              <a:t>/elected-officials. </a:t>
            </a:r>
            <a:endParaRPr lang="en-US" sz="2000" dirty="0">
              <a:latin typeface="Century Gothic" panose="020B0502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A028EBFB-135E-EF4C-FE1F-907504F7BEC5}"/>
              </a:ext>
            </a:extLst>
          </p:cNvPr>
          <p:cNvSpPr/>
          <p:nvPr/>
        </p:nvSpPr>
        <p:spPr>
          <a:xfrm>
            <a:off x="0" y="369037"/>
            <a:ext cx="12192000" cy="707886"/>
          </a:xfrm>
          <a:prstGeom prst="rect">
            <a:avLst/>
          </a:prstGeom>
        </p:spPr>
        <p:txBody>
          <a:bodyPr wrap="square">
            <a:spAutoFit/>
          </a:bodyPr>
          <a:lstStyle/>
          <a:p>
            <a:pPr algn="ctr"/>
            <a:r>
              <a:rPr lang="en-US" sz="4000" b="1" dirty="0">
                <a:latin typeface="Century Gothic" panose="020B0502020202020204" pitchFamily="34" charset="0"/>
              </a:rPr>
              <a:t>Proposed Solutions</a:t>
            </a:r>
          </a:p>
        </p:txBody>
      </p:sp>
      <p:cxnSp>
        <p:nvCxnSpPr>
          <p:cNvPr id="5" name="Straight Connector 4">
            <a:extLst>
              <a:ext uri="{FF2B5EF4-FFF2-40B4-BE49-F238E27FC236}">
                <a16:creationId xmlns:a16="http://schemas.microsoft.com/office/drawing/2014/main" id="{B8759E73-6BC0-50A3-6194-25BA0172F7B3}"/>
              </a:ext>
            </a:extLst>
          </p:cNvPr>
          <p:cNvCxnSpPr>
            <a:cxnSpLocks/>
          </p:cNvCxnSpPr>
          <p:nvPr/>
        </p:nvCxnSpPr>
        <p:spPr>
          <a:xfrm>
            <a:off x="5516089" y="1168145"/>
            <a:ext cx="1159823" cy="0"/>
          </a:xfrm>
          <a:prstGeom prst="line">
            <a:avLst/>
          </a:prstGeom>
          <a:ln w="47625">
            <a:solidFill>
              <a:srgbClr val="FDB913"/>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AC281325-F3EC-1D97-62E5-D6F5059C47D5}"/>
              </a:ext>
            </a:extLst>
          </p:cNvPr>
          <p:cNvPicPr>
            <a:picLocks noChangeAspect="1"/>
          </p:cNvPicPr>
          <p:nvPr/>
        </p:nvPicPr>
        <p:blipFill rotWithShape="1">
          <a:blip r:embed="rId7">
            <a:extLst>
              <a:ext uri="{28A0092B-C50C-407E-A947-70E740481C1C}">
                <a14:useLocalDpi xmlns:a14="http://schemas.microsoft.com/office/drawing/2010/main" val="0"/>
              </a:ext>
            </a:extLst>
          </a:blip>
          <a:srcRect t="1" b="35784"/>
          <a:stretch/>
        </p:blipFill>
        <p:spPr>
          <a:xfrm>
            <a:off x="9649345" y="6089704"/>
            <a:ext cx="2307571" cy="368535"/>
          </a:xfrm>
          <a:prstGeom prst="rect">
            <a:avLst/>
          </a:prstGeom>
        </p:spPr>
      </p:pic>
      <p:sp>
        <p:nvSpPr>
          <p:cNvPr id="9" name="TextBox 8">
            <a:extLst>
              <a:ext uri="{FF2B5EF4-FFF2-40B4-BE49-F238E27FC236}">
                <a16:creationId xmlns:a16="http://schemas.microsoft.com/office/drawing/2014/main" id="{51168611-F6D2-27D7-E376-43557116A54D}"/>
              </a:ext>
            </a:extLst>
          </p:cNvPr>
          <p:cNvSpPr txBox="1"/>
          <p:nvPr/>
        </p:nvSpPr>
        <p:spPr>
          <a:xfrm>
            <a:off x="10099741" y="6562224"/>
            <a:ext cx="1857175" cy="134139"/>
          </a:xfrm>
          <a:prstGeom prst="rect">
            <a:avLst/>
          </a:prstGeom>
          <a:noFill/>
        </p:spPr>
        <p:txBody>
          <a:bodyPr wrap="none" lIns="27432" tIns="0" rIns="27432" bIns="27432" rtlCol="0">
            <a:spAutoFit/>
          </a:bodyPr>
          <a:lstStyle/>
          <a:p>
            <a:pPr>
              <a:lnSpc>
                <a:spcPts val="900"/>
              </a:lnSpc>
            </a:pPr>
            <a:r>
              <a:rPr lang="en-US" sz="700" dirty="0">
                <a:solidFill>
                  <a:schemeClr val="bg1">
                    <a:lumMod val="65000"/>
                  </a:schemeClr>
                </a:solidFill>
                <a:latin typeface="Century Gothic" panose="020B0502020202020204" pitchFamily="34" charset="0"/>
              </a:rPr>
              <a:t>© 2025 Metastatic Breast Cancer Alliance</a:t>
            </a:r>
          </a:p>
        </p:txBody>
      </p:sp>
    </p:spTree>
    <p:extLst>
      <p:ext uri="{BB962C8B-B14F-4D97-AF65-F5344CB8AC3E}">
        <p14:creationId xmlns:p14="http://schemas.microsoft.com/office/powerpoint/2010/main" val="2043518944"/>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A19E9F">
            <a:alpha val="4000"/>
          </a:srgb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2A481C9-642F-964C-85AA-AD276DD40403}"/>
              </a:ext>
            </a:extLst>
          </p:cNvPr>
          <p:cNvPicPr>
            <a:picLocks noChangeAspect="1"/>
          </p:cNvPicPr>
          <p:nvPr/>
        </p:nvPicPr>
        <p:blipFill>
          <a:blip r:embed="rId3"/>
          <a:stretch>
            <a:fillRect/>
          </a:stretch>
        </p:blipFill>
        <p:spPr>
          <a:xfrm>
            <a:off x="5354253" y="1111333"/>
            <a:ext cx="6795216" cy="4799409"/>
          </a:xfrm>
          <a:prstGeom prst="rect">
            <a:avLst/>
          </a:prstGeom>
        </p:spPr>
      </p:pic>
      <p:sp>
        <p:nvSpPr>
          <p:cNvPr id="15" name="7. Palliative care for MBC (STEPHANIE)…">
            <a:extLst>
              <a:ext uri="{FF2B5EF4-FFF2-40B4-BE49-F238E27FC236}">
                <a16:creationId xmlns:a16="http://schemas.microsoft.com/office/drawing/2014/main" id="{57204328-B92A-1C4F-89CF-113C2A7485BB}"/>
              </a:ext>
            </a:extLst>
          </p:cNvPr>
          <p:cNvSpPr txBox="1"/>
          <p:nvPr/>
        </p:nvSpPr>
        <p:spPr>
          <a:xfrm>
            <a:off x="404134" y="2065862"/>
            <a:ext cx="4669671" cy="39537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p>
            <a:pPr marL="285750" indent="-285750" defTabSz="457200">
              <a:lnSpc>
                <a:spcPct val="110000"/>
              </a:lnSpc>
              <a:spcBef>
                <a:spcPts val="0"/>
              </a:spcBef>
              <a:buSzPct val="123000"/>
              <a:buFont typeface="Arial" panose="020B0604020202020204" pitchFamily="34" charset="0"/>
              <a:buChar char="•"/>
              <a:defRPr sz="3500">
                <a:latin typeface="Arial"/>
                <a:ea typeface="Arial"/>
                <a:cs typeface="Arial"/>
                <a:sym typeface="Arial"/>
              </a:defRPr>
            </a:pPr>
            <a:r>
              <a:rPr lang="en-US" sz="1300" b="1" dirty="0">
                <a:latin typeface="Century Gothic" panose="020B0502020202020204" pitchFamily="34" charset="0"/>
              </a:rPr>
              <a:t>Whether called palliative or supportive care, the goal is to support a patient physically, emotionally, spiritually, and socially through</a:t>
            </a:r>
            <a:br>
              <a:rPr lang="en-US" sz="1300" b="1" dirty="0">
                <a:latin typeface="Century Gothic" panose="020B0502020202020204" pitchFamily="34" charset="0"/>
              </a:rPr>
            </a:br>
            <a:endParaRPr lang="en-US" sz="1300" b="1" dirty="0">
              <a:latin typeface="Century Gothic" panose="020B0502020202020204" pitchFamily="34" charset="0"/>
            </a:endParaRPr>
          </a:p>
          <a:p>
            <a:pPr lvl="1">
              <a:lnSpc>
                <a:spcPct val="110000"/>
              </a:lnSpc>
              <a:spcBef>
                <a:spcPts val="200"/>
              </a:spcBef>
            </a:pPr>
            <a:r>
              <a:rPr lang="en-US" sz="1300" dirty="0">
                <a:latin typeface="Century Gothic" panose="020B0502020202020204" pitchFamily="34" charset="0"/>
              </a:rPr>
              <a:t>Integrative Oncology: Complementary medicine therapies in conjunction with conventional cancer treatments, such as naturopathy, acupuncture, cancer massage, and Reiki </a:t>
            </a:r>
          </a:p>
          <a:p>
            <a:pPr lvl="1">
              <a:lnSpc>
                <a:spcPct val="110000"/>
              </a:lnSpc>
              <a:spcBef>
                <a:spcPts val="200"/>
              </a:spcBef>
            </a:pPr>
            <a:r>
              <a:rPr lang="en-US" sz="1300" dirty="0">
                <a:latin typeface="Century Gothic" panose="020B0502020202020204" pitchFamily="34" charset="0"/>
              </a:rPr>
              <a:t>Cancer Pain Management: Medications and interventions to manage cancer pain and minimize side effects</a:t>
            </a:r>
          </a:p>
          <a:p>
            <a:pPr lvl="1">
              <a:lnSpc>
                <a:spcPct val="110000"/>
              </a:lnSpc>
              <a:spcBef>
                <a:spcPts val="200"/>
              </a:spcBef>
            </a:pPr>
            <a:r>
              <a:rPr lang="en-US" sz="1300" dirty="0">
                <a:latin typeface="Century Gothic" panose="020B0502020202020204" pitchFamily="34" charset="0"/>
              </a:rPr>
              <a:t>Cancer Psychiatry/Psychology: Supporting the mental health of cancer patients</a:t>
            </a:r>
          </a:p>
          <a:p>
            <a:pPr lvl="1">
              <a:lnSpc>
                <a:spcPct val="110000"/>
              </a:lnSpc>
              <a:spcBef>
                <a:spcPts val="200"/>
              </a:spcBef>
            </a:pPr>
            <a:r>
              <a:rPr lang="en-US" sz="1300" dirty="0">
                <a:latin typeface="Century Gothic" panose="020B0502020202020204" pitchFamily="34" charset="0"/>
              </a:rPr>
              <a:t>Cancer Nutrition: Maintaining and optimizing nutrition in cancer patients</a:t>
            </a:r>
          </a:p>
          <a:p>
            <a:pPr lvl="1">
              <a:lnSpc>
                <a:spcPct val="110000"/>
              </a:lnSpc>
              <a:spcBef>
                <a:spcPts val="200"/>
              </a:spcBef>
            </a:pPr>
            <a:r>
              <a:rPr lang="en-US" sz="1300" dirty="0">
                <a:latin typeface="Century Gothic" panose="020B0502020202020204" pitchFamily="34" charset="0"/>
              </a:rPr>
              <a:t>Cancer Rehabilitation: Preventing and improving physical limitations and function</a:t>
            </a:r>
          </a:p>
        </p:txBody>
      </p:sp>
      <p:pic>
        <p:nvPicPr>
          <p:cNvPr id="23" name="Picture 22">
            <a:extLst>
              <a:ext uri="{FF2B5EF4-FFF2-40B4-BE49-F238E27FC236}">
                <a16:creationId xmlns:a16="http://schemas.microsoft.com/office/drawing/2014/main" id="{89657E86-3115-8843-96F3-441E1E48D367}"/>
              </a:ext>
            </a:extLst>
          </p:cNvPr>
          <p:cNvPicPr>
            <a:picLocks noChangeAspect="1"/>
          </p:cNvPicPr>
          <p:nvPr/>
        </p:nvPicPr>
        <p:blipFill>
          <a:blip r:embed="rId4"/>
          <a:stretch>
            <a:fillRect/>
          </a:stretch>
        </p:blipFill>
        <p:spPr>
          <a:xfrm>
            <a:off x="727113" y="3016888"/>
            <a:ext cx="108664" cy="214300"/>
          </a:xfrm>
          <a:prstGeom prst="rect">
            <a:avLst/>
          </a:prstGeom>
        </p:spPr>
      </p:pic>
      <p:pic>
        <p:nvPicPr>
          <p:cNvPr id="30" name="Picture 29">
            <a:extLst>
              <a:ext uri="{FF2B5EF4-FFF2-40B4-BE49-F238E27FC236}">
                <a16:creationId xmlns:a16="http://schemas.microsoft.com/office/drawing/2014/main" id="{CB5C20D4-21AC-154D-A931-F85A42F76F37}"/>
              </a:ext>
            </a:extLst>
          </p:cNvPr>
          <p:cNvPicPr>
            <a:picLocks noChangeAspect="1"/>
          </p:cNvPicPr>
          <p:nvPr/>
        </p:nvPicPr>
        <p:blipFill>
          <a:blip r:embed="rId4"/>
          <a:stretch>
            <a:fillRect/>
          </a:stretch>
        </p:blipFill>
        <p:spPr>
          <a:xfrm>
            <a:off x="727113" y="3899896"/>
            <a:ext cx="108664" cy="214300"/>
          </a:xfrm>
          <a:prstGeom prst="rect">
            <a:avLst/>
          </a:prstGeom>
        </p:spPr>
      </p:pic>
      <p:sp>
        <p:nvSpPr>
          <p:cNvPr id="11" name="TextBox 10">
            <a:extLst>
              <a:ext uri="{FF2B5EF4-FFF2-40B4-BE49-F238E27FC236}">
                <a16:creationId xmlns:a16="http://schemas.microsoft.com/office/drawing/2014/main" id="{855D2DA0-411A-7D48-A84E-A2CFB20D3D17}"/>
              </a:ext>
            </a:extLst>
          </p:cNvPr>
          <p:cNvSpPr txBox="1"/>
          <p:nvPr/>
        </p:nvSpPr>
        <p:spPr>
          <a:xfrm>
            <a:off x="1181686" y="259956"/>
            <a:ext cx="11010314" cy="707886"/>
          </a:xfrm>
          <a:prstGeom prst="rect">
            <a:avLst/>
          </a:prstGeom>
        </p:spPr>
        <p:txBody>
          <a:bodyPr wrap="square">
            <a:spAutoFit/>
          </a:bodyPr>
          <a:lstStyle>
            <a:defPPr>
              <a:defRPr lang="en-US"/>
            </a:defPPr>
            <a:lvl1pPr algn="ctr">
              <a:defRPr sz="4000" b="1">
                <a:solidFill>
                  <a:srgbClr val="848283"/>
                </a:solidFill>
                <a:latin typeface="Century Gothic" panose="020B0502020202020204" pitchFamily="34" charset="0"/>
              </a:defRPr>
            </a:lvl1pPr>
          </a:lstStyle>
          <a:p>
            <a:r>
              <a:rPr lang="en-US" dirty="0">
                <a:solidFill>
                  <a:schemeClr val="tx1"/>
                </a:solidFill>
              </a:rPr>
              <a:t>Access to palliative care for MBC</a:t>
            </a:r>
            <a:endParaRPr lang="en-US" dirty="0">
              <a:solidFill>
                <a:schemeClr val="tx1"/>
              </a:solidFill>
              <a:sym typeface="Helvetica Neue"/>
            </a:endParaRPr>
          </a:p>
        </p:txBody>
      </p:sp>
      <p:sp>
        <p:nvSpPr>
          <p:cNvPr id="14" name="7. Palliative care for MBC (STEPHANIE)…">
            <a:extLst>
              <a:ext uri="{FF2B5EF4-FFF2-40B4-BE49-F238E27FC236}">
                <a16:creationId xmlns:a16="http://schemas.microsoft.com/office/drawing/2014/main" id="{844A22FC-36AB-6D41-AEB4-A9733DDC3DE9}"/>
              </a:ext>
            </a:extLst>
          </p:cNvPr>
          <p:cNvSpPr txBox="1"/>
          <p:nvPr/>
        </p:nvSpPr>
        <p:spPr>
          <a:xfrm>
            <a:off x="498599" y="1120374"/>
            <a:ext cx="6669353" cy="3642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defTabSz="457200">
              <a:lnSpc>
                <a:spcPct val="100000"/>
              </a:lnSpc>
              <a:spcBef>
                <a:spcPts val="0"/>
              </a:spcBef>
              <a:buSzPct val="123000"/>
              <a:defRPr sz="3500">
                <a:latin typeface="Arial"/>
                <a:ea typeface="Arial"/>
                <a:cs typeface="Arial"/>
                <a:sym typeface="Arial"/>
              </a:defRPr>
            </a:pPr>
            <a:r>
              <a:rPr lang="en-US" sz="1700" b="1" dirty="0">
                <a:latin typeface="Century Gothic" panose="020B0502020202020204" pitchFamily="34" charset="0"/>
              </a:rPr>
              <a:t>The right time for palliative care is early and ongoing</a:t>
            </a:r>
          </a:p>
        </p:txBody>
      </p:sp>
      <p:sp>
        <p:nvSpPr>
          <p:cNvPr id="17" name="Rectangle 16">
            <a:extLst>
              <a:ext uri="{FF2B5EF4-FFF2-40B4-BE49-F238E27FC236}">
                <a16:creationId xmlns:a16="http://schemas.microsoft.com/office/drawing/2014/main" id="{8CDF3CB5-A9AA-C749-8845-0BFA0BA63BCB}"/>
              </a:ext>
            </a:extLst>
          </p:cNvPr>
          <p:cNvSpPr/>
          <p:nvPr/>
        </p:nvSpPr>
        <p:spPr>
          <a:xfrm>
            <a:off x="5998229" y="6355604"/>
            <a:ext cx="4072888" cy="215444"/>
          </a:xfrm>
          <a:prstGeom prst="rect">
            <a:avLst/>
          </a:prstGeom>
        </p:spPr>
        <p:txBody>
          <a:bodyPr wrap="square">
            <a:spAutoFit/>
          </a:bodyPr>
          <a:lstStyle/>
          <a:p>
            <a:pPr algn="ctr"/>
            <a:r>
              <a:rPr lang="en-US" sz="800" dirty="0">
                <a:latin typeface="Century Gothic" panose="020B0502020202020204" pitchFamily="34" charset="0"/>
                <a:hlinkClick r:id="rId5"/>
              </a:rPr>
              <a:t>https://hpc.providencehealthcare.org/about/what-palliative-care</a:t>
            </a:r>
            <a:endParaRPr lang="en-US" sz="800" dirty="0">
              <a:latin typeface="Century Gothic" panose="020B0502020202020204" pitchFamily="34" charset="0"/>
            </a:endParaRPr>
          </a:p>
        </p:txBody>
      </p:sp>
      <p:sp>
        <p:nvSpPr>
          <p:cNvPr id="18" name="Rectangle 17">
            <a:extLst>
              <a:ext uri="{FF2B5EF4-FFF2-40B4-BE49-F238E27FC236}">
                <a16:creationId xmlns:a16="http://schemas.microsoft.com/office/drawing/2014/main" id="{ADFE490F-4178-AE47-92CC-66D172704C29}"/>
              </a:ext>
            </a:extLst>
          </p:cNvPr>
          <p:cNvSpPr/>
          <p:nvPr/>
        </p:nvSpPr>
        <p:spPr>
          <a:xfrm>
            <a:off x="542490" y="6355604"/>
            <a:ext cx="5084587" cy="215444"/>
          </a:xfrm>
          <a:prstGeom prst="rect">
            <a:avLst/>
          </a:prstGeom>
        </p:spPr>
        <p:txBody>
          <a:bodyPr wrap="square">
            <a:spAutoFit/>
          </a:bodyPr>
          <a:lstStyle/>
          <a:p>
            <a:r>
              <a:rPr lang="en-US" sz="800" dirty="0">
                <a:latin typeface="Century Gothic" panose="020B0502020202020204" pitchFamily="34" charset="0"/>
              </a:rPr>
              <a:t>Sources: </a:t>
            </a:r>
            <a:r>
              <a:rPr lang="en-US" sz="800" dirty="0">
                <a:solidFill>
                  <a:srgbClr val="FCB813"/>
                </a:solidFill>
                <a:latin typeface="Century Gothic" panose="020B0502020202020204" pitchFamily="34" charset="0"/>
                <a:hlinkClick r:id="rId6">
                  <a:extLst>
                    <a:ext uri="{A12FA001-AC4F-418D-AE19-62706E023703}">
                      <ahyp:hlinkClr xmlns:ahyp="http://schemas.microsoft.com/office/drawing/2018/hyperlinkcolor" val="tx"/>
                    </a:ext>
                  </a:extLst>
                </a:hlinkClick>
              </a:rPr>
              <a:t>https://ascopubs.org/doi/full/10.1200/JCO.2018.79.2721</a:t>
            </a:r>
            <a:r>
              <a:rPr lang="en-US" sz="800" dirty="0">
                <a:solidFill>
                  <a:srgbClr val="FCB813"/>
                </a:solidFill>
                <a:latin typeface="Century Gothic" panose="020B0502020202020204" pitchFamily="34" charset="0"/>
              </a:rPr>
              <a:t> </a:t>
            </a:r>
            <a:endParaRPr lang="en-US" sz="800" dirty="0">
              <a:solidFill>
                <a:srgbClr val="FCB813"/>
              </a:solidFill>
              <a:latin typeface="Century Gothic" panose="020B0502020202020204" pitchFamily="34" charset="0"/>
              <a:sym typeface="Helvetica Neue"/>
            </a:endParaRPr>
          </a:p>
        </p:txBody>
      </p:sp>
      <p:pic>
        <p:nvPicPr>
          <p:cNvPr id="19" name="Picture 18">
            <a:extLst>
              <a:ext uri="{FF2B5EF4-FFF2-40B4-BE49-F238E27FC236}">
                <a16:creationId xmlns:a16="http://schemas.microsoft.com/office/drawing/2014/main" id="{B4AF45F6-EDE3-5347-8F7C-4CD0AC1981B0}"/>
              </a:ext>
            </a:extLst>
          </p:cNvPr>
          <p:cNvPicPr>
            <a:picLocks noChangeAspect="1"/>
          </p:cNvPicPr>
          <p:nvPr/>
        </p:nvPicPr>
        <p:blipFill>
          <a:blip r:embed="rId4"/>
          <a:stretch>
            <a:fillRect/>
          </a:stretch>
        </p:blipFill>
        <p:spPr>
          <a:xfrm>
            <a:off x="727113" y="4590133"/>
            <a:ext cx="108664" cy="214300"/>
          </a:xfrm>
          <a:prstGeom prst="rect">
            <a:avLst/>
          </a:prstGeom>
        </p:spPr>
      </p:pic>
      <p:pic>
        <p:nvPicPr>
          <p:cNvPr id="20" name="Picture 19">
            <a:extLst>
              <a:ext uri="{FF2B5EF4-FFF2-40B4-BE49-F238E27FC236}">
                <a16:creationId xmlns:a16="http://schemas.microsoft.com/office/drawing/2014/main" id="{713EAC56-5C09-D44B-A736-697350729C07}"/>
              </a:ext>
            </a:extLst>
          </p:cNvPr>
          <p:cNvPicPr>
            <a:picLocks noChangeAspect="1"/>
          </p:cNvPicPr>
          <p:nvPr/>
        </p:nvPicPr>
        <p:blipFill>
          <a:blip r:embed="rId4"/>
          <a:stretch>
            <a:fillRect/>
          </a:stretch>
        </p:blipFill>
        <p:spPr>
          <a:xfrm>
            <a:off x="727113" y="5056598"/>
            <a:ext cx="108664" cy="214300"/>
          </a:xfrm>
          <a:prstGeom prst="rect">
            <a:avLst/>
          </a:prstGeom>
        </p:spPr>
      </p:pic>
      <p:pic>
        <p:nvPicPr>
          <p:cNvPr id="21" name="Picture 20">
            <a:extLst>
              <a:ext uri="{FF2B5EF4-FFF2-40B4-BE49-F238E27FC236}">
                <a16:creationId xmlns:a16="http://schemas.microsoft.com/office/drawing/2014/main" id="{426D8A02-8E52-FB49-B9E3-28FBF6C31FEF}"/>
              </a:ext>
            </a:extLst>
          </p:cNvPr>
          <p:cNvPicPr>
            <a:picLocks noChangeAspect="1"/>
          </p:cNvPicPr>
          <p:nvPr/>
        </p:nvPicPr>
        <p:blipFill>
          <a:blip r:embed="rId4"/>
          <a:stretch>
            <a:fillRect/>
          </a:stretch>
        </p:blipFill>
        <p:spPr>
          <a:xfrm>
            <a:off x="727113" y="5492064"/>
            <a:ext cx="108664" cy="214300"/>
          </a:xfrm>
          <a:prstGeom prst="rect">
            <a:avLst/>
          </a:prstGeom>
        </p:spPr>
      </p:pic>
      <p:sp>
        <p:nvSpPr>
          <p:cNvPr id="22" name="Rectangle 21">
            <a:extLst>
              <a:ext uri="{FF2B5EF4-FFF2-40B4-BE49-F238E27FC236}">
                <a16:creationId xmlns:a16="http://schemas.microsoft.com/office/drawing/2014/main" id="{F6296ED2-EC62-5C46-8477-1D5FD47FBC8A}"/>
              </a:ext>
            </a:extLst>
          </p:cNvPr>
          <p:cNvSpPr/>
          <p:nvPr/>
        </p:nvSpPr>
        <p:spPr>
          <a:xfrm>
            <a:off x="498599" y="1499039"/>
            <a:ext cx="4727964" cy="424732"/>
          </a:xfrm>
          <a:prstGeom prst="rect">
            <a:avLst/>
          </a:prstGeom>
        </p:spPr>
        <p:txBody>
          <a:bodyPr wrap="square">
            <a:spAutoFit/>
          </a:bodyPr>
          <a:lstStyle/>
          <a:p>
            <a:pPr defTabSz="2438338" hangingPunct="0">
              <a:lnSpc>
                <a:spcPct val="90000"/>
              </a:lnSpc>
              <a:spcBef>
                <a:spcPts val="4500"/>
              </a:spcBef>
            </a:pPr>
            <a:r>
              <a:rPr lang="en-US" sz="1200" i="1" dirty="0">
                <a:solidFill>
                  <a:srgbClr val="FDB913"/>
                </a:solidFill>
                <a:latin typeface="Century Gothic" panose="020B0502020202020204" pitchFamily="34" charset="0"/>
              </a:rPr>
              <a:t>The American Society of Clinical Oncology recommends early access to palliative care in MBC</a:t>
            </a:r>
            <a:endParaRPr lang="en-US" sz="1200" i="1" dirty="0">
              <a:solidFill>
                <a:srgbClr val="FDB913"/>
              </a:solidFill>
              <a:latin typeface="Century Gothic" panose="020B0502020202020204" pitchFamily="34" charset="0"/>
              <a:cs typeface="Arial" panose="020B0604020202020204" pitchFamily="34" charset="0"/>
              <a:sym typeface="Helvetica Neue"/>
            </a:endParaRPr>
          </a:p>
        </p:txBody>
      </p:sp>
      <p:sp>
        <p:nvSpPr>
          <p:cNvPr id="24" name="7. Palliative care for MBC (STEPHANIE)…">
            <a:extLst>
              <a:ext uri="{FF2B5EF4-FFF2-40B4-BE49-F238E27FC236}">
                <a16:creationId xmlns:a16="http://schemas.microsoft.com/office/drawing/2014/main" id="{863B575B-7905-7E4B-A77A-A4847978E6C5}"/>
              </a:ext>
            </a:extLst>
          </p:cNvPr>
          <p:cNvSpPr txBox="1"/>
          <p:nvPr/>
        </p:nvSpPr>
        <p:spPr>
          <a:xfrm>
            <a:off x="9409133" y="3175851"/>
            <a:ext cx="1733443" cy="4411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defPPr>
              <a:defRPr lang="en-US"/>
            </a:defPPr>
            <a:lvl1pPr algn="ctr" defTabSz="457200">
              <a:lnSpc>
                <a:spcPct val="110000"/>
              </a:lnSpc>
              <a:spcBef>
                <a:spcPts val="0"/>
              </a:spcBef>
              <a:buSzPct val="123000"/>
              <a:defRPr sz="1700" b="1">
                <a:latin typeface="Century Gothic" panose="020B0502020202020204" pitchFamily="34" charset="0"/>
                <a:ea typeface="Arial"/>
                <a:cs typeface="Arial"/>
              </a:defRPr>
            </a:lvl1pPr>
          </a:lstStyle>
          <a:p>
            <a:r>
              <a:rPr lang="en-US" dirty="0"/>
              <a:t>Terminal Care</a:t>
            </a:r>
            <a:endParaRPr dirty="0"/>
          </a:p>
        </p:txBody>
      </p:sp>
      <p:sp>
        <p:nvSpPr>
          <p:cNvPr id="25" name="7. Palliative care for MBC (STEPHANIE)…">
            <a:extLst>
              <a:ext uri="{FF2B5EF4-FFF2-40B4-BE49-F238E27FC236}">
                <a16:creationId xmlns:a16="http://schemas.microsoft.com/office/drawing/2014/main" id="{6909E1E1-CB93-BE42-AFED-D5E917A2BE3B}"/>
              </a:ext>
            </a:extLst>
          </p:cNvPr>
          <p:cNvSpPr txBox="1"/>
          <p:nvPr/>
        </p:nvSpPr>
        <p:spPr>
          <a:xfrm>
            <a:off x="6649747" y="3175851"/>
            <a:ext cx="2218559" cy="4411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defPPr>
              <a:defRPr lang="en-US"/>
            </a:defPPr>
            <a:lvl1pPr algn="ctr" defTabSz="457200">
              <a:lnSpc>
                <a:spcPct val="110000"/>
              </a:lnSpc>
              <a:spcBef>
                <a:spcPts val="0"/>
              </a:spcBef>
              <a:buSzPct val="123000"/>
              <a:defRPr sz="1700" b="1">
                <a:latin typeface="Century Gothic" panose="020B0502020202020204" pitchFamily="34" charset="0"/>
                <a:ea typeface="Arial"/>
                <a:cs typeface="Arial"/>
              </a:defRPr>
            </a:lvl1pPr>
          </a:lstStyle>
          <a:p>
            <a:r>
              <a:rPr lang="en-US" dirty="0"/>
              <a:t>End-of-Life Care</a:t>
            </a:r>
            <a:endParaRPr dirty="0"/>
          </a:p>
        </p:txBody>
      </p:sp>
      <p:sp>
        <p:nvSpPr>
          <p:cNvPr id="26" name="7. Palliative care for MBC (STEPHANIE)…">
            <a:extLst>
              <a:ext uri="{FF2B5EF4-FFF2-40B4-BE49-F238E27FC236}">
                <a16:creationId xmlns:a16="http://schemas.microsoft.com/office/drawing/2014/main" id="{5032BE86-3906-F74B-93A6-39914098E768}"/>
              </a:ext>
            </a:extLst>
          </p:cNvPr>
          <p:cNvSpPr txBox="1"/>
          <p:nvPr/>
        </p:nvSpPr>
        <p:spPr>
          <a:xfrm>
            <a:off x="8111570" y="1204621"/>
            <a:ext cx="1989849" cy="3659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p>
            <a:pPr algn="ctr" defTabSz="457200">
              <a:lnSpc>
                <a:spcPct val="110000"/>
              </a:lnSpc>
              <a:spcBef>
                <a:spcPts val="0"/>
              </a:spcBef>
              <a:buSzPct val="123000"/>
              <a:defRPr sz="3500">
                <a:latin typeface="Arial"/>
                <a:ea typeface="Arial"/>
                <a:cs typeface="Arial"/>
                <a:sym typeface="Arial"/>
              </a:defRPr>
            </a:pPr>
            <a:r>
              <a:rPr lang="en-US" sz="1700" b="1" dirty="0">
                <a:latin typeface="Century Gothic" panose="020B0502020202020204" pitchFamily="34" charset="0"/>
              </a:rPr>
              <a:t>Palliative Care</a:t>
            </a:r>
            <a:endParaRPr sz="1700" b="1" dirty="0">
              <a:latin typeface="Century Gothic" panose="020B0502020202020204" pitchFamily="34" charset="0"/>
            </a:endParaRPr>
          </a:p>
        </p:txBody>
      </p:sp>
      <p:sp>
        <p:nvSpPr>
          <p:cNvPr id="27" name="7. Palliative care for MBC (STEPHANIE)…">
            <a:extLst>
              <a:ext uri="{FF2B5EF4-FFF2-40B4-BE49-F238E27FC236}">
                <a16:creationId xmlns:a16="http://schemas.microsoft.com/office/drawing/2014/main" id="{514CE857-A433-7D4F-B137-15251992A439}"/>
              </a:ext>
            </a:extLst>
          </p:cNvPr>
          <p:cNvSpPr txBox="1"/>
          <p:nvPr/>
        </p:nvSpPr>
        <p:spPr>
          <a:xfrm>
            <a:off x="5939685" y="1998024"/>
            <a:ext cx="1215343" cy="6612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p>
            <a:pPr algn="ctr" defTabSz="457200">
              <a:lnSpc>
                <a:spcPct val="110000"/>
              </a:lnSpc>
              <a:spcBef>
                <a:spcPts val="0"/>
              </a:spcBef>
              <a:buSzPct val="123000"/>
              <a:defRPr sz="3500">
                <a:latin typeface="Arial"/>
                <a:ea typeface="Arial"/>
                <a:cs typeface="Arial"/>
                <a:sym typeface="Arial"/>
              </a:defRPr>
            </a:pPr>
            <a:r>
              <a:rPr lang="en-US" sz="1100" dirty="0">
                <a:latin typeface="Omnes Regular" panose="02000606040000020004" pitchFamily="2" charset="0"/>
              </a:rPr>
              <a:t>Living with a </a:t>
            </a:r>
            <a:br>
              <a:rPr lang="en-US" sz="1100" dirty="0">
                <a:latin typeface="Omnes Regular" panose="02000606040000020004" pitchFamily="2" charset="0"/>
              </a:rPr>
            </a:br>
            <a:r>
              <a:rPr lang="en-US" sz="1100" dirty="0">
                <a:latin typeface="Omnes Regular" panose="02000606040000020004" pitchFamily="2" charset="0"/>
              </a:rPr>
              <a:t>life-limiting illness with any prognosis</a:t>
            </a:r>
            <a:endParaRPr sz="1100" dirty="0">
              <a:latin typeface="Omnes Regular" panose="02000606040000020004" pitchFamily="2" charset="0"/>
            </a:endParaRPr>
          </a:p>
        </p:txBody>
      </p:sp>
      <p:sp>
        <p:nvSpPr>
          <p:cNvPr id="28" name="7. Palliative care for MBC (STEPHANIE)…">
            <a:extLst>
              <a:ext uri="{FF2B5EF4-FFF2-40B4-BE49-F238E27FC236}">
                <a16:creationId xmlns:a16="http://schemas.microsoft.com/office/drawing/2014/main" id="{BFB63DD8-0F09-4B4D-B4AA-4E358217B9BD}"/>
              </a:ext>
            </a:extLst>
          </p:cNvPr>
          <p:cNvSpPr txBox="1"/>
          <p:nvPr/>
        </p:nvSpPr>
        <p:spPr>
          <a:xfrm>
            <a:off x="5229278" y="2683346"/>
            <a:ext cx="1733443" cy="4750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p>
            <a:pPr algn="ctr" defTabSz="457200">
              <a:lnSpc>
                <a:spcPct val="110000"/>
              </a:lnSpc>
              <a:spcBef>
                <a:spcPts val="0"/>
              </a:spcBef>
              <a:buSzPct val="123000"/>
              <a:defRPr sz="3500">
                <a:latin typeface="Arial"/>
                <a:ea typeface="Arial"/>
                <a:cs typeface="Arial"/>
                <a:sym typeface="Arial"/>
              </a:defRPr>
            </a:pPr>
            <a:r>
              <a:rPr lang="en-US" sz="1100" dirty="0">
                <a:latin typeface="Omnes Regular" panose="02000606040000020004" pitchFamily="2" charset="0"/>
              </a:rPr>
              <a:t>Symptom </a:t>
            </a:r>
          </a:p>
          <a:p>
            <a:pPr algn="ctr" defTabSz="457200">
              <a:lnSpc>
                <a:spcPct val="110000"/>
              </a:lnSpc>
              <a:spcBef>
                <a:spcPts val="0"/>
              </a:spcBef>
              <a:buSzPct val="123000"/>
              <a:defRPr sz="3500">
                <a:latin typeface="Arial"/>
                <a:ea typeface="Arial"/>
                <a:cs typeface="Arial"/>
                <a:sym typeface="Arial"/>
              </a:defRPr>
            </a:pPr>
            <a:r>
              <a:rPr lang="en-US" sz="1100" dirty="0">
                <a:latin typeface="Omnes Regular" panose="02000606040000020004" pitchFamily="2" charset="0"/>
              </a:rPr>
              <a:t>management</a:t>
            </a:r>
            <a:endParaRPr sz="1100" dirty="0">
              <a:latin typeface="Omnes Regular" panose="02000606040000020004" pitchFamily="2" charset="0"/>
            </a:endParaRPr>
          </a:p>
        </p:txBody>
      </p:sp>
      <p:sp>
        <p:nvSpPr>
          <p:cNvPr id="31" name="7. Palliative care for MBC (STEPHANIE)…">
            <a:extLst>
              <a:ext uri="{FF2B5EF4-FFF2-40B4-BE49-F238E27FC236}">
                <a16:creationId xmlns:a16="http://schemas.microsoft.com/office/drawing/2014/main" id="{191E6EDF-A099-CC4B-A1CE-1ED67EC2575D}"/>
              </a:ext>
            </a:extLst>
          </p:cNvPr>
          <p:cNvSpPr txBox="1"/>
          <p:nvPr/>
        </p:nvSpPr>
        <p:spPr>
          <a:xfrm>
            <a:off x="5108779" y="3346219"/>
            <a:ext cx="1733443" cy="4750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p>
            <a:pPr algn="ctr" defTabSz="457200">
              <a:lnSpc>
                <a:spcPct val="110000"/>
              </a:lnSpc>
              <a:spcBef>
                <a:spcPts val="0"/>
              </a:spcBef>
              <a:buSzPct val="123000"/>
              <a:defRPr sz="3500">
                <a:latin typeface="Arial"/>
                <a:ea typeface="Arial"/>
                <a:cs typeface="Arial"/>
                <a:sym typeface="Arial"/>
              </a:defRPr>
            </a:pPr>
            <a:r>
              <a:rPr lang="en-US" sz="1100" dirty="0">
                <a:latin typeface="Omnes Regular" panose="02000606040000020004" pitchFamily="2" charset="0"/>
              </a:rPr>
              <a:t>Maximizing </a:t>
            </a:r>
          </a:p>
          <a:p>
            <a:pPr algn="ctr" defTabSz="457200">
              <a:lnSpc>
                <a:spcPct val="110000"/>
              </a:lnSpc>
              <a:spcBef>
                <a:spcPts val="0"/>
              </a:spcBef>
              <a:buSzPct val="123000"/>
              <a:defRPr sz="3500">
                <a:latin typeface="Arial"/>
                <a:ea typeface="Arial"/>
                <a:cs typeface="Arial"/>
                <a:sym typeface="Arial"/>
              </a:defRPr>
            </a:pPr>
            <a:r>
              <a:rPr lang="en-US" sz="1100" dirty="0">
                <a:latin typeface="Omnes Regular" panose="02000606040000020004" pitchFamily="2" charset="0"/>
              </a:rPr>
              <a:t>Quality of Life</a:t>
            </a:r>
            <a:endParaRPr sz="1100" dirty="0">
              <a:latin typeface="Omnes Regular" panose="02000606040000020004" pitchFamily="2" charset="0"/>
            </a:endParaRPr>
          </a:p>
        </p:txBody>
      </p:sp>
      <p:sp>
        <p:nvSpPr>
          <p:cNvPr id="32" name="7. Palliative care for MBC (STEPHANIE)…">
            <a:extLst>
              <a:ext uri="{FF2B5EF4-FFF2-40B4-BE49-F238E27FC236}">
                <a16:creationId xmlns:a16="http://schemas.microsoft.com/office/drawing/2014/main" id="{10510E45-36DE-C34B-A7D4-A9C2B7550C17}"/>
              </a:ext>
            </a:extLst>
          </p:cNvPr>
          <p:cNvSpPr txBox="1"/>
          <p:nvPr/>
        </p:nvSpPr>
        <p:spPr>
          <a:xfrm>
            <a:off x="5385289" y="3976774"/>
            <a:ext cx="1733443" cy="6612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p>
            <a:pPr algn="ctr" defTabSz="457200">
              <a:lnSpc>
                <a:spcPct val="110000"/>
              </a:lnSpc>
              <a:spcBef>
                <a:spcPts val="0"/>
              </a:spcBef>
              <a:buSzPct val="123000"/>
              <a:defRPr sz="3500">
                <a:latin typeface="Arial"/>
                <a:ea typeface="Arial"/>
                <a:cs typeface="Arial"/>
                <a:sym typeface="Arial"/>
              </a:defRPr>
            </a:pPr>
            <a:r>
              <a:rPr lang="en-US" sz="1100" dirty="0">
                <a:latin typeface="Omnes Regular" panose="02000606040000020004" pitchFamily="2" charset="0"/>
              </a:rPr>
              <a:t>Palliative </a:t>
            </a:r>
          </a:p>
          <a:p>
            <a:pPr algn="ctr" defTabSz="457200">
              <a:lnSpc>
                <a:spcPct val="110000"/>
              </a:lnSpc>
              <a:spcBef>
                <a:spcPts val="0"/>
              </a:spcBef>
              <a:buSzPct val="123000"/>
              <a:defRPr sz="3500">
                <a:latin typeface="Arial"/>
                <a:ea typeface="Arial"/>
                <a:cs typeface="Arial"/>
                <a:sym typeface="Arial"/>
              </a:defRPr>
            </a:pPr>
            <a:r>
              <a:rPr lang="en-US" sz="1100" dirty="0">
                <a:latin typeface="Omnes Regular" panose="02000606040000020004" pitchFamily="2" charset="0"/>
              </a:rPr>
              <a:t>Chemotherapy/</a:t>
            </a:r>
          </a:p>
          <a:p>
            <a:pPr algn="ctr" defTabSz="457200">
              <a:lnSpc>
                <a:spcPct val="110000"/>
              </a:lnSpc>
              <a:spcBef>
                <a:spcPts val="0"/>
              </a:spcBef>
              <a:buSzPct val="123000"/>
              <a:defRPr sz="3500">
                <a:latin typeface="Arial"/>
                <a:ea typeface="Arial"/>
                <a:cs typeface="Arial"/>
                <a:sym typeface="Arial"/>
              </a:defRPr>
            </a:pPr>
            <a:r>
              <a:rPr lang="en-US" sz="1100" dirty="0">
                <a:latin typeface="Omnes Regular" panose="02000606040000020004" pitchFamily="2" charset="0"/>
              </a:rPr>
              <a:t>Radiotherapy</a:t>
            </a:r>
            <a:endParaRPr sz="1100" dirty="0">
              <a:latin typeface="Omnes Regular" panose="02000606040000020004" pitchFamily="2" charset="0"/>
            </a:endParaRPr>
          </a:p>
        </p:txBody>
      </p:sp>
      <p:sp>
        <p:nvSpPr>
          <p:cNvPr id="33" name="7. Palliative care for MBC (STEPHANIE)…">
            <a:extLst>
              <a:ext uri="{FF2B5EF4-FFF2-40B4-BE49-F238E27FC236}">
                <a16:creationId xmlns:a16="http://schemas.microsoft.com/office/drawing/2014/main" id="{DDEA7125-5455-E948-AD07-F82EAC7E7E81}"/>
              </a:ext>
            </a:extLst>
          </p:cNvPr>
          <p:cNvSpPr txBox="1"/>
          <p:nvPr/>
        </p:nvSpPr>
        <p:spPr>
          <a:xfrm>
            <a:off x="6104359" y="4896938"/>
            <a:ext cx="1733443" cy="2887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p>
            <a:pPr algn="ctr" defTabSz="457200">
              <a:lnSpc>
                <a:spcPct val="110000"/>
              </a:lnSpc>
              <a:spcBef>
                <a:spcPts val="0"/>
              </a:spcBef>
              <a:buSzPct val="123000"/>
              <a:defRPr sz="3500">
                <a:latin typeface="Arial"/>
                <a:ea typeface="Arial"/>
                <a:cs typeface="Arial"/>
                <a:sym typeface="Arial"/>
              </a:defRPr>
            </a:pPr>
            <a:r>
              <a:rPr lang="en-US" sz="1100" dirty="0">
                <a:latin typeface="Omnes Regular" panose="02000606040000020004" pitchFamily="2" charset="0"/>
              </a:rPr>
              <a:t>Palliative surgery</a:t>
            </a:r>
            <a:endParaRPr sz="1100" dirty="0">
              <a:latin typeface="Omnes Regular" panose="02000606040000020004" pitchFamily="2" charset="0"/>
            </a:endParaRPr>
          </a:p>
        </p:txBody>
      </p:sp>
      <p:sp>
        <p:nvSpPr>
          <p:cNvPr id="35" name="7. Palliative care for MBC (STEPHANIE)…">
            <a:extLst>
              <a:ext uri="{FF2B5EF4-FFF2-40B4-BE49-F238E27FC236}">
                <a16:creationId xmlns:a16="http://schemas.microsoft.com/office/drawing/2014/main" id="{8282B625-4B62-354D-957A-22E03C4EE08C}"/>
              </a:ext>
            </a:extLst>
          </p:cNvPr>
          <p:cNvSpPr txBox="1"/>
          <p:nvPr/>
        </p:nvSpPr>
        <p:spPr>
          <a:xfrm>
            <a:off x="7149220" y="5220855"/>
            <a:ext cx="1733443" cy="4750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p>
            <a:pPr algn="ctr" defTabSz="457200">
              <a:lnSpc>
                <a:spcPct val="110000"/>
              </a:lnSpc>
              <a:spcBef>
                <a:spcPts val="0"/>
              </a:spcBef>
              <a:buSzPct val="123000"/>
              <a:defRPr sz="3500">
                <a:latin typeface="Arial"/>
                <a:ea typeface="Arial"/>
                <a:cs typeface="Arial"/>
                <a:sym typeface="Arial"/>
              </a:defRPr>
            </a:pPr>
            <a:r>
              <a:rPr lang="en-US" sz="1100" dirty="0">
                <a:latin typeface="Omnes Regular" panose="02000606040000020004" pitchFamily="2" charset="0"/>
              </a:rPr>
              <a:t>Maximizing </a:t>
            </a:r>
          </a:p>
          <a:p>
            <a:pPr algn="ctr" defTabSz="457200">
              <a:lnSpc>
                <a:spcPct val="110000"/>
              </a:lnSpc>
              <a:spcBef>
                <a:spcPts val="0"/>
              </a:spcBef>
              <a:buSzPct val="123000"/>
              <a:defRPr sz="3500">
                <a:latin typeface="Arial"/>
                <a:ea typeface="Arial"/>
                <a:cs typeface="Arial"/>
                <a:sym typeface="Arial"/>
              </a:defRPr>
            </a:pPr>
            <a:r>
              <a:rPr lang="en-US" sz="1100" dirty="0">
                <a:latin typeface="Omnes Regular" panose="02000606040000020004" pitchFamily="2" charset="0"/>
              </a:rPr>
              <a:t>community supports</a:t>
            </a:r>
            <a:endParaRPr sz="1100" dirty="0">
              <a:latin typeface="Omnes Regular" panose="02000606040000020004" pitchFamily="2" charset="0"/>
            </a:endParaRPr>
          </a:p>
        </p:txBody>
      </p:sp>
      <p:sp>
        <p:nvSpPr>
          <p:cNvPr id="36" name="7. Palliative care for MBC (STEPHANIE)…">
            <a:extLst>
              <a:ext uri="{FF2B5EF4-FFF2-40B4-BE49-F238E27FC236}">
                <a16:creationId xmlns:a16="http://schemas.microsoft.com/office/drawing/2014/main" id="{25ACD08E-F9B3-5E48-A306-22A1271EC3F8}"/>
              </a:ext>
            </a:extLst>
          </p:cNvPr>
          <p:cNvSpPr txBox="1"/>
          <p:nvPr/>
        </p:nvSpPr>
        <p:spPr>
          <a:xfrm>
            <a:off x="8542412" y="5373387"/>
            <a:ext cx="1733443" cy="4750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p>
            <a:pPr algn="ctr" defTabSz="457200">
              <a:lnSpc>
                <a:spcPct val="110000"/>
              </a:lnSpc>
              <a:spcBef>
                <a:spcPts val="0"/>
              </a:spcBef>
              <a:buSzPct val="123000"/>
              <a:defRPr sz="3500">
                <a:latin typeface="Arial"/>
                <a:ea typeface="Arial"/>
                <a:cs typeface="Arial"/>
                <a:sym typeface="Arial"/>
              </a:defRPr>
            </a:pPr>
            <a:r>
              <a:rPr lang="en-US" sz="1100" dirty="0">
                <a:latin typeface="Omnes Regular" panose="02000606040000020004" pitchFamily="2" charset="0"/>
              </a:rPr>
              <a:t>Psychosocial </a:t>
            </a:r>
          </a:p>
          <a:p>
            <a:pPr algn="ctr" defTabSz="457200">
              <a:lnSpc>
                <a:spcPct val="110000"/>
              </a:lnSpc>
              <a:spcBef>
                <a:spcPts val="0"/>
              </a:spcBef>
              <a:buSzPct val="123000"/>
              <a:defRPr sz="3500">
                <a:latin typeface="Arial"/>
                <a:ea typeface="Arial"/>
                <a:cs typeface="Arial"/>
                <a:sym typeface="Arial"/>
              </a:defRPr>
            </a:pPr>
            <a:r>
              <a:rPr lang="en-US" sz="1100" dirty="0">
                <a:latin typeface="Omnes Regular" panose="02000606040000020004" pitchFamily="2" charset="0"/>
              </a:rPr>
              <a:t>support</a:t>
            </a:r>
            <a:endParaRPr sz="1100" dirty="0">
              <a:latin typeface="Omnes Regular" panose="02000606040000020004" pitchFamily="2" charset="0"/>
            </a:endParaRPr>
          </a:p>
        </p:txBody>
      </p:sp>
      <p:sp>
        <p:nvSpPr>
          <p:cNvPr id="37" name="7. Palliative care for MBC (STEPHANIE)…">
            <a:extLst>
              <a:ext uri="{FF2B5EF4-FFF2-40B4-BE49-F238E27FC236}">
                <a16:creationId xmlns:a16="http://schemas.microsoft.com/office/drawing/2014/main" id="{F703A82C-9200-9649-93EE-85E318BEA2B4}"/>
              </a:ext>
            </a:extLst>
          </p:cNvPr>
          <p:cNvSpPr txBox="1"/>
          <p:nvPr/>
        </p:nvSpPr>
        <p:spPr>
          <a:xfrm>
            <a:off x="7167952" y="4206546"/>
            <a:ext cx="1733443" cy="4750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p>
            <a:pPr algn="ctr" defTabSz="457200">
              <a:lnSpc>
                <a:spcPct val="110000"/>
              </a:lnSpc>
              <a:spcBef>
                <a:spcPts val="0"/>
              </a:spcBef>
              <a:buSzPct val="123000"/>
              <a:defRPr sz="3500">
                <a:latin typeface="Arial"/>
                <a:ea typeface="Arial"/>
                <a:cs typeface="Arial"/>
                <a:sym typeface="Arial"/>
              </a:defRPr>
            </a:pPr>
            <a:r>
              <a:rPr lang="en-US" sz="1100" dirty="0">
                <a:latin typeface="Omnes Regular" panose="02000606040000020004" pitchFamily="2" charset="0"/>
              </a:rPr>
              <a:t>Symptom </a:t>
            </a:r>
          </a:p>
          <a:p>
            <a:pPr algn="ctr" defTabSz="457200">
              <a:lnSpc>
                <a:spcPct val="110000"/>
              </a:lnSpc>
              <a:spcBef>
                <a:spcPts val="0"/>
              </a:spcBef>
              <a:buSzPct val="123000"/>
              <a:defRPr sz="3500">
                <a:latin typeface="Arial"/>
                <a:ea typeface="Arial"/>
                <a:cs typeface="Arial"/>
                <a:sym typeface="Arial"/>
              </a:defRPr>
            </a:pPr>
            <a:r>
              <a:rPr lang="en-US" sz="1100" dirty="0">
                <a:latin typeface="Omnes Regular" panose="02000606040000020004" pitchFamily="2" charset="0"/>
              </a:rPr>
              <a:t>management</a:t>
            </a:r>
            <a:endParaRPr sz="1100" dirty="0">
              <a:latin typeface="Omnes Regular" panose="02000606040000020004" pitchFamily="2" charset="0"/>
            </a:endParaRPr>
          </a:p>
        </p:txBody>
      </p:sp>
      <p:sp>
        <p:nvSpPr>
          <p:cNvPr id="38" name="7. Palliative care for MBC (STEPHANIE)…">
            <a:extLst>
              <a:ext uri="{FF2B5EF4-FFF2-40B4-BE49-F238E27FC236}">
                <a16:creationId xmlns:a16="http://schemas.microsoft.com/office/drawing/2014/main" id="{D842FBD1-5548-654A-A68F-8BBBAA758717}"/>
              </a:ext>
            </a:extLst>
          </p:cNvPr>
          <p:cNvSpPr txBox="1"/>
          <p:nvPr/>
        </p:nvSpPr>
        <p:spPr>
          <a:xfrm>
            <a:off x="6892071" y="3687756"/>
            <a:ext cx="1733443" cy="4750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p>
            <a:pPr algn="ctr" defTabSz="457200">
              <a:lnSpc>
                <a:spcPct val="110000"/>
              </a:lnSpc>
              <a:spcBef>
                <a:spcPts val="0"/>
              </a:spcBef>
              <a:buSzPct val="123000"/>
              <a:defRPr sz="3500">
                <a:latin typeface="Arial"/>
                <a:ea typeface="Arial"/>
                <a:cs typeface="Arial"/>
                <a:sym typeface="Arial"/>
              </a:defRPr>
            </a:pPr>
            <a:r>
              <a:rPr lang="en-US" sz="1100" dirty="0">
                <a:latin typeface="Omnes Regular" panose="02000606040000020004" pitchFamily="2" charset="0"/>
              </a:rPr>
              <a:t>Weeks to months </a:t>
            </a:r>
          </a:p>
          <a:p>
            <a:pPr algn="ctr" defTabSz="457200">
              <a:lnSpc>
                <a:spcPct val="110000"/>
              </a:lnSpc>
              <a:spcBef>
                <a:spcPts val="0"/>
              </a:spcBef>
              <a:buSzPct val="123000"/>
              <a:defRPr sz="3500">
                <a:latin typeface="Arial"/>
                <a:ea typeface="Arial"/>
                <a:cs typeface="Arial"/>
                <a:sym typeface="Arial"/>
              </a:defRPr>
            </a:pPr>
            <a:r>
              <a:rPr lang="en-US" sz="1100" dirty="0">
                <a:latin typeface="Omnes Regular" panose="02000606040000020004" pitchFamily="2" charset="0"/>
              </a:rPr>
              <a:t>to live</a:t>
            </a:r>
            <a:endParaRPr sz="1100" dirty="0">
              <a:latin typeface="Omnes Regular" panose="02000606040000020004" pitchFamily="2" charset="0"/>
            </a:endParaRPr>
          </a:p>
        </p:txBody>
      </p:sp>
      <p:sp>
        <p:nvSpPr>
          <p:cNvPr id="39" name="7. Palliative care for MBC (STEPHANIE)…">
            <a:extLst>
              <a:ext uri="{FF2B5EF4-FFF2-40B4-BE49-F238E27FC236}">
                <a16:creationId xmlns:a16="http://schemas.microsoft.com/office/drawing/2014/main" id="{05B1E338-9A0E-5240-B675-7DC1BFFBC07D}"/>
              </a:ext>
            </a:extLst>
          </p:cNvPr>
          <p:cNvSpPr txBox="1"/>
          <p:nvPr/>
        </p:nvSpPr>
        <p:spPr>
          <a:xfrm>
            <a:off x="7784525" y="4661615"/>
            <a:ext cx="1733443" cy="4750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p>
            <a:pPr algn="ctr" defTabSz="457200">
              <a:lnSpc>
                <a:spcPct val="110000"/>
              </a:lnSpc>
              <a:spcBef>
                <a:spcPts val="0"/>
              </a:spcBef>
              <a:buSzPct val="123000"/>
              <a:defRPr sz="3500">
                <a:latin typeface="Arial"/>
                <a:ea typeface="Arial"/>
                <a:cs typeface="Arial"/>
                <a:sym typeface="Arial"/>
              </a:defRPr>
            </a:pPr>
            <a:r>
              <a:rPr lang="en-US" sz="1100" dirty="0">
                <a:latin typeface="Omnes Regular" panose="02000606040000020004" pitchFamily="2" charset="0"/>
              </a:rPr>
              <a:t>Spiritual </a:t>
            </a:r>
          </a:p>
          <a:p>
            <a:pPr algn="ctr" defTabSz="457200">
              <a:lnSpc>
                <a:spcPct val="110000"/>
              </a:lnSpc>
              <a:spcBef>
                <a:spcPts val="0"/>
              </a:spcBef>
              <a:buSzPct val="123000"/>
              <a:defRPr sz="3500">
                <a:latin typeface="Arial"/>
                <a:ea typeface="Arial"/>
                <a:cs typeface="Arial"/>
                <a:sym typeface="Arial"/>
              </a:defRPr>
            </a:pPr>
            <a:r>
              <a:rPr lang="en-US" sz="1100" dirty="0">
                <a:latin typeface="Omnes Regular" panose="02000606040000020004" pitchFamily="2" charset="0"/>
              </a:rPr>
              <a:t>healthcare</a:t>
            </a:r>
            <a:endParaRPr sz="1100" dirty="0">
              <a:latin typeface="Omnes Regular" panose="02000606040000020004" pitchFamily="2" charset="0"/>
            </a:endParaRPr>
          </a:p>
        </p:txBody>
      </p:sp>
      <p:sp>
        <p:nvSpPr>
          <p:cNvPr id="41" name="7. Palliative care for MBC (STEPHANIE)…">
            <a:extLst>
              <a:ext uri="{FF2B5EF4-FFF2-40B4-BE49-F238E27FC236}">
                <a16:creationId xmlns:a16="http://schemas.microsoft.com/office/drawing/2014/main" id="{3B6F5EED-C146-B14A-8164-5A055E782C58}"/>
              </a:ext>
            </a:extLst>
          </p:cNvPr>
          <p:cNvSpPr txBox="1"/>
          <p:nvPr/>
        </p:nvSpPr>
        <p:spPr>
          <a:xfrm>
            <a:off x="8755060" y="4863025"/>
            <a:ext cx="1733443" cy="4750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p>
            <a:pPr algn="ctr" defTabSz="457200">
              <a:lnSpc>
                <a:spcPct val="110000"/>
              </a:lnSpc>
              <a:spcBef>
                <a:spcPts val="0"/>
              </a:spcBef>
              <a:buSzPct val="123000"/>
              <a:defRPr sz="3500">
                <a:latin typeface="Arial"/>
                <a:ea typeface="Arial"/>
                <a:cs typeface="Arial"/>
                <a:sym typeface="Arial"/>
              </a:defRPr>
            </a:pPr>
            <a:r>
              <a:rPr lang="en-US" sz="1100" dirty="0">
                <a:latin typeface="Omnes Regular" panose="02000606040000020004" pitchFamily="2" charset="0"/>
              </a:rPr>
              <a:t>Psychosocial </a:t>
            </a:r>
          </a:p>
          <a:p>
            <a:pPr algn="ctr" defTabSz="457200">
              <a:lnSpc>
                <a:spcPct val="110000"/>
              </a:lnSpc>
              <a:spcBef>
                <a:spcPts val="0"/>
              </a:spcBef>
              <a:buSzPct val="123000"/>
              <a:defRPr sz="3500">
                <a:latin typeface="Arial"/>
                <a:ea typeface="Arial"/>
                <a:cs typeface="Arial"/>
                <a:sym typeface="Arial"/>
              </a:defRPr>
            </a:pPr>
            <a:r>
              <a:rPr lang="en-US" sz="1100" dirty="0">
                <a:latin typeface="Omnes Regular" panose="02000606040000020004" pitchFamily="2" charset="0"/>
              </a:rPr>
              <a:t>support</a:t>
            </a:r>
            <a:endParaRPr sz="1100" dirty="0">
              <a:latin typeface="Omnes Regular" panose="02000606040000020004" pitchFamily="2" charset="0"/>
            </a:endParaRPr>
          </a:p>
        </p:txBody>
      </p:sp>
      <p:sp>
        <p:nvSpPr>
          <p:cNvPr id="42" name="7. Palliative care for MBC (STEPHANIE)…">
            <a:extLst>
              <a:ext uri="{FF2B5EF4-FFF2-40B4-BE49-F238E27FC236}">
                <a16:creationId xmlns:a16="http://schemas.microsoft.com/office/drawing/2014/main" id="{F38E3A27-54D2-644A-B8F0-A218748BB7D6}"/>
              </a:ext>
            </a:extLst>
          </p:cNvPr>
          <p:cNvSpPr txBox="1"/>
          <p:nvPr/>
        </p:nvSpPr>
        <p:spPr>
          <a:xfrm>
            <a:off x="7282718" y="2259570"/>
            <a:ext cx="1733443" cy="4750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p>
            <a:pPr algn="ctr" defTabSz="457200">
              <a:lnSpc>
                <a:spcPct val="110000"/>
              </a:lnSpc>
              <a:spcBef>
                <a:spcPts val="0"/>
              </a:spcBef>
              <a:buSzPct val="123000"/>
              <a:defRPr sz="3500">
                <a:latin typeface="Arial"/>
                <a:ea typeface="Arial"/>
                <a:cs typeface="Arial"/>
                <a:sym typeface="Arial"/>
              </a:defRPr>
            </a:pPr>
            <a:r>
              <a:rPr lang="en-US" sz="1100" dirty="0">
                <a:latin typeface="Omnes Regular" panose="02000606040000020004" pitchFamily="2" charset="0"/>
              </a:rPr>
              <a:t>Hospice Care/</a:t>
            </a:r>
          </a:p>
          <a:p>
            <a:pPr algn="ctr" defTabSz="457200">
              <a:lnSpc>
                <a:spcPct val="110000"/>
              </a:lnSpc>
              <a:spcBef>
                <a:spcPts val="0"/>
              </a:spcBef>
              <a:buSzPct val="123000"/>
              <a:defRPr sz="3500">
                <a:latin typeface="Arial"/>
                <a:ea typeface="Arial"/>
                <a:cs typeface="Arial"/>
                <a:sym typeface="Arial"/>
              </a:defRPr>
            </a:pPr>
            <a:r>
              <a:rPr lang="en-US" sz="1100" dirty="0">
                <a:latin typeface="Omnes Regular" panose="02000606040000020004" pitchFamily="2" charset="0"/>
              </a:rPr>
              <a:t>Home Support</a:t>
            </a:r>
            <a:endParaRPr sz="1100" dirty="0">
              <a:latin typeface="Omnes Regular" panose="02000606040000020004" pitchFamily="2" charset="0"/>
            </a:endParaRPr>
          </a:p>
        </p:txBody>
      </p:sp>
      <p:sp>
        <p:nvSpPr>
          <p:cNvPr id="43" name="7. Palliative care for MBC (STEPHANIE)…">
            <a:extLst>
              <a:ext uri="{FF2B5EF4-FFF2-40B4-BE49-F238E27FC236}">
                <a16:creationId xmlns:a16="http://schemas.microsoft.com/office/drawing/2014/main" id="{2970847D-C2CC-CC4F-8794-2FBB1665DD3C}"/>
              </a:ext>
            </a:extLst>
          </p:cNvPr>
          <p:cNvSpPr txBox="1"/>
          <p:nvPr/>
        </p:nvSpPr>
        <p:spPr>
          <a:xfrm>
            <a:off x="7012126" y="2837880"/>
            <a:ext cx="1733443" cy="2887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p>
            <a:pPr algn="ctr" defTabSz="457200">
              <a:lnSpc>
                <a:spcPct val="110000"/>
              </a:lnSpc>
              <a:spcBef>
                <a:spcPts val="0"/>
              </a:spcBef>
              <a:buSzPct val="123000"/>
              <a:defRPr sz="3500">
                <a:latin typeface="Arial"/>
                <a:ea typeface="Arial"/>
                <a:cs typeface="Arial"/>
                <a:sym typeface="Arial"/>
              </a:defRPr>
            </a:pPr>
            <a:r>
              <a:rPr lang="en-US" sz="1100" dirty="0">
                <a:latin typeface="Omnes Regular" panose="02000606040000020004" pitchFamily="2" charset="0"/>
              </a:rPr>
              <a:t>Condition is non-curative</a:t>
            </a:r>
            <a:endParaRPr sz="1100" dirty="0">
              <a:latin typeface="Omnes Regular" panose="02000606040000020004" pitchFamily="2" charset="0"/>
            </a:endParaRPr>
          </a:p>
        </p:txBody>
      </p:sp>
      <p:sp>
        <p:nvSpPr>
          <p:cNvPr id="44" name="7. Palliative care for MBC (STEPHANIE)…">
            <a:extLst>
              <a:ext uri="{FF2B5EF4-FFF2-40B4-BE49-F238E27FC236}">
                <a16:creationId xmlns:a16="http://schemas.microsoft.com/office/drawing/2014/main" id="{F3F0FC32-1624-3045-8116-A42E0555D989}"/>
              </a:ext>
            </a:extLst>
          </p:cNvPr>
          <p:cNvSpPr txBox="1"/>
          <p:nvPr/>
        </p:nvSpPr>
        <p:spPr>
          <a:xfrm>
            <a:off x="8221412" y="1735712"/>
            <a:ext cx="1733443" cy="4750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p>
            <a:pPr algn="ctr" defTabSz="457200">
              <a:lnSpc>
                <a:spcPct val="110000"/>
              </a:lnSpc>
              <a:spcBef>
                <a:spcPts val="0"/>
              </a:spcBef>
              <a:buSzPct val="123000"/>
              <a:defRPr sz="3500">
                <a:latin typeface="Arial"/>
                <a:ea typeface="Arial"/>
                <a:cs typeface="Arial"/>
                <a:sym typeface="Arial"/>
              </a:defRPr>
            </a:pPr>
            <a:r>
              <a:rPr lang="en-US" sz="1100" dirty="0">
                <a:latin typeface="Omnes Regular" panose="02000606040000020004" pitchFamily="2" charset="0"/>
              </a:rPr>
              <a:t>Ongoing medical treatments as appropriate</a:t>
            </a:r>
            <a:endParaRPr sz="1100" dirty="0">
              <a:latin typeface="Omnes Regular" panose="02000606040000020004" pitchFamily="2" charset="0"/>
            </a:endParaRPr>
          </a:p>
        </p:txBody>
      </p:sp>
      <p:sp>
        <p:nvSpPr>
          <p:cNvPr id="45" name="7. Palliative care for MBC (STEPHANIE)…">
            <a:extLst>
              <a:ext uri="{FF2B5EF4-FFF2-40B4-BE49-F238E27FC236}">
                <a16:creationId xmlns:a16="http://schemas.microsoft.com/office/drawing/2014/main" id="{EF733764-55EE-CF48-8E6C-888AAC51914C}"/>
              </a:ext>
            </a:extLst>
          </p:cNvPr>
          <p:cNvSpPr txBox="1"/>
          <p:nvPr/>
        </p:nvSpPr>
        <p:spPr>
          <a:xfrm>
            <a:off x="6682942" y="1473904"/>
            <a:ext cx="1405585" cy="4750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p>
            <a:pPr algn="ctr" defTabSz="457200">
              <a:lnSpc>
                <a:spcPct val="110000"/>
              </a:lnSpc>
              <a:spcBef>
                <a:spcPts val="0"/>
              </a:spcBef>
              <a:buSzPct val="123000"/>
              <a:defRPr sz="3500">
                <a:latin typeface="Arial"/>
                <a:ea typeface="Arial"/>
                <a:cs typeface="Arial"/>
                <a:sym typeface="Arial"/>
              </a:defRPr>
            </a:pPr>
            <a:r>
              <a:rPr lang="en-US" sz="1100" dirty="0">
                <a:latin typeface="Omnes Regular" panose="02000606040000020004" pitchFamily="2" charset="0"/>
              </a:rPr>
              <a:t>…introduction to palliative approach</a:t>
            </a:r>
            <a:endParaRPr sz="1100" dirty="0">
              <a:latin typeface="Omnes Regular" panose="02000606040000020004" pitchFamily="2" charset="0"/>
            </a:endParaRPr>
          </a:p>
        </p:txBody>
      </p:sp>
      <p:sp>
        <p:nvSpPr>
          <p:cNvPr id="46" name="7. Palliative care for MBC (STEPHANIE)…">
            <a:extLst>
              <a:ext uri="{FF2B5EF4-FFF2-40B4-BE49-F238E27FC236}">
                <a16:creationId xmlns:a16="http://schemas.microsoft.com/office/drawing/2014/main" id="{236D5B77-C619-DF42-82C2-E2DD4AD04901}"/>
              </a:ext>
            </a:extLst>
          </p:cNvPr>
          <p:cNvSpPr txBox="1"/>
          <p:nvPr/>
        </p:nvSpPr>
        <p:spPr>
          <a:xfrm>
            <a:off x="9517967" y="2536446"/>
            <a:ext cx="1733443" cy="4750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p>
            <a:pPr algn="ctr" defTabSz="457200">
              <a:lnSpc>
                <a:spcPct val="110000"/>
              </a:lnSpc>
              <a:spcBef>
                <a:spcPts val="0"/>
              </a:spcBef>
              <a:buSzPct val="123000"/>
              <a:defRPr sz="3500">
                <a:latin typeface="Arial"/>
                <a:ea typeface="Arial"/>
                <a:cs typeface="Arial"/>
                <a:sym typeface="Arial"/>
              </a:defRPr>
            </a:pPr>
            <a:r>
              <a:rPr lang="en-US" sz="1100" dirty="0">
                <a:latin typeface="Omnes Regular" panose="02000606040000020004" pitchFamily="2" charset="0"/>
              </a:rPr>
              <a:t>Psychosocial support </a:t>
            </a:r>
          </a:p>
          <a:p>
            <a:pPr algn="ctr" defTabSz="457200">
              <a:lnSpc>
                <a:spcPct val="110000"/>
              </a:lnSpc>
              <a:spcBef>
                <a:spcPts val="0"/>
              </a:spcBef>
              <a:buSzPct val="123000"/>
              <a:defRPr sz="3500">
                <a:latin typeface="Arial"/>
                <a:ea typeface="Arial"/>
                <a:cs typeface="Arial"/>
                <a:sym typeface="Arial"/>
              </a:defRPr>
            </a:pPr>
            <a:r>
              <a:rPr lang="en-US" sz="1100" dirty="0">
                <a:latin typeface="Omnes Regular" panose="02000606040000020004" pitchFamily="2" charset="0"/>
              </a:rPr>
              <a:t>of patient/family</a:t>
            </a:r>
            <a:endParaRPr sz="1100" dirty="0">
              <a:latin typeface="Omnes Regular" panose="02000606040000020004" pitchFamily="2" charset="0"/>
            </a:endParaRPr>
          </a:p>
        </p:txBody>
      </p:sp>
      <p:sp>
        <p:nvSpPr>
          <p:cNvPr id="47" name="7. Palliative care for MBC (STEPHANIE)…">
            <a:extLst>
              <a:ext uri="{FF2B5EF4-FFF2-40B4-BE49-F238E27FC236}">
                <a16:creationId xmlns:a16="http://schemas.microsoft.com/office/drawing/2014/main" id="{7A7D83D2-9753-774F-89FA-637627F82F4A}"/>
              </a:ext>
            </a:extLst>
          </p:cNvPr>
          <p:cNvSpPr txBox="1"/>
          <p:nvPr/>
        </p:nvSpPr>
        <p:spPr>
          <a:xfrm>
            <a:off x="8529503" y="3711871"/>
            <a:ext cx="1733443" cy="4750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p>
            <a:pPr algn="ctr" defTabSz="457200">
              <a:lnSpc>
                <a:spcPct val="110000"/>
              </a:lnSpc>
              <a:spcBef>
                <a:spcPts val="0"/>
              </a:spcBef>
              <a:buSzPct val="123000"/>
              <a:defRPr sz="3500">
                <a:latin typeface="Arial"/>
                <a:ea typeface="Arial"/>
                <a:cs typeface="Arial"/>
                <a:sym typeface="Arial"/>
              </a:defRPr>
            </a:pPr>
            <a:r>
              <a:rPr lang="en-US" sz="1100" dirty="0">
                <a:latin typeface="Omnes Regular" panose="02000606040000020004" pitchFamily="2" charset="0"/>
              </a:rPr>
              <a:t>Symptom </a:t>
            </a:r>
          </a:p>
          <a:p>
            <a:pPr algn="ctr" defTabSz="457200">
              <a:lnSpc>
                <a:spcPct val="110000"/>
              </a:lnSpc>
              <a:spcBef>
                <a:spcPts val="0"/>
              </a:spcBef>
              <a:buSzPct val="123000"/>
              <a:defRPr sz="3500">
                <a:latin typeface="Arial"/>
                <a:ea typeface="Arial"/>
                <a:cs typeface="Arial"/>
                <a:sym typeface="Arial"/>
              </a:defRPr>
            </a:pPr>
            <a:r>
              <a:rPr lang="en-US" sz="1100" dirty="0">
                <a:latin typeface="Omnes Regular" panose="02000606040000020004" pitchFamily="2" charset="0"/>
              </a:rPr>
              <a:t>management</a:t>
            </a:r>
            <a:endParaRPr sz="1100" dirty="0">
              <a:latin typeface="Omnes Regular" panose="02000606040000020004" pitchFamily="2" charset="0"/>
            </a:endParaRPr>
          </a:p>
        </p:txBody>
      </p:sp>
      <p:sp>
        <p:nvSpPr>
          <p:cNvPr id="48" name="7. Palliative care for MBC (STEPHANIE)…">
            <a:extLst>
              <a:ext uri="{FF2B5EF4-FFF2-40B4-BE49-F238E27FC236}">
                <a16:creationId xmlns:a16="http://schemas.microsoft.com/office/drawing/2014/main" id="{FF9A5AD0-D8BA-934A-ABF2-1DDE00FC18DA}"/>
              </a:ext>
            </a:extLst>
          </p:cNvPr>
          <p:cNvSpPr txBox="1"/>
          <p:nvPr/>
        </p:nvSpPr>
        <p:spPr>
          <a:xfrm>
            <a:off x="9396224" y="4297693"/>
            <a:ext cx="1733443" cy="2887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p>
            <a:pPr algn="ctr" defTabSz="457200">
              <a:lnSpc>
                <a:spcPct val="110000"/>
              </a:lnSpc>
              <a:spcBef>
                <a:spcPts val="0"/>
              </a:spcBef>
              <a:buSzPct val="123000"/>
              <a:defRPr sz="3500">
                <a:latin typeface="Arial"/>
                <a:ea typeface="Arial"/>
                <a:cs typeface="Arial"/>
                <a:sym typeface="Arial"/>
              </a:defRPr>
            </a:pPr>
            <a:r>
              <a:rPr lang="en-US" sz="1100" dirty="0">
                <a:latin typeface="Omnes Regular" panose="02000606040000020004" pitchFamily="2" charset="0"/>
              </a:rPr>
              <a:t>Spiritual care</a:t>
            </a:r>
            <a:endParaRPr sz="1100" dirty="0">
              <a:latin typeface="Omnes Regular" panose="02000606040000020004" pitchFamily="2" charset="0"/>
            </a:endParaRPr>
          </a:p>
        </p:txBody>
      </p:sp>
      <p:sp>
        <p:nvSpPr>
          <p:cNvPr id="49" name="7. Palliative care for MBC (STEPHANIE)…">
            <a:extLst>
              <a:ext uri="{FF2B5EF4-FFF2-40B4-BE49-F238E27FC236}">
                <a16:creationId xmlns:a16="http://schemas.microsoft.com/office/drawing/2014/main" id="{54226309-6222-D549-A5E2-8E35B7C749C8}"/>
              </a:ext>
            </a:extLst>
          </p:cNvPr>
          <p:cNvSpPr txBox="1"/>
          <p:nvPr/>
        </p:nvSpPr>
        <p:spPr>
          <a:xfrm>
            <a:off x="10115762" y="3798003"/>
            <a:ext cx="1733443" cy="4750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p>
            <a:pPr algn="ctr" defTabSz="457200">
              <a:lnSpc>
                <a:spcPct val="110000"/>
              </a:lnSpc>
              <a:spcBef>
                <a:spcPts val="0"/>
              </a:spcBef>
              <a:buSzPct val="123000"/>
              <a:defRPr sz="3500">
                <a:latin typeface="Arial"/>
                <a:ea typeface="Arial"/>
                <a:cs typeface="Arial"/>
                <a:sym typeface="Arial"/>
              </a:defRPr>
            </a:pPr>
            <a:r>
              <a:rPr lang="en-US" sz="1100" dirty="0">
                <a:latin typeface="Omnes Regular" panose="02000606040000020004" pitchFamily="2" charset="0"/>
              </a:rPr>
              <a:t>Days to hours </a:t>
            </a:r>
          </a:p>
          <a:p>
            <a:pPr algn="ctr" defTabSz="457200">
              <a:lnSpc>
                <a:spcPct val="110000"/>
              </a:lnSpc>
              <a:spcBef>
                <a:spcPts val="0"/>
              </a:spcBef>
              <a:buSzPct val="123000"/>
              <a:defRPr sz="3500">
                <a:latin typeface="Arial"/>
                <a:ea typeface="Arial"/>
                <a:cs typeface="Arial"/>
                <a:sym typeface="Arial"/>
              </a:defRPr>
            </a:pPr>
            <a:r>
              <a:rPr lang="en-US" sz="1100" dirty="0">
                <a:latin typeface="Omnes Regular" panose="02000606040000020004" pitchFamily="2" charset="0"/>
              </a:rPr>
              <a:t>of life</a:t>
            </a:r>
            <a:endParaRPr sz="1100" dirty="0">
              <a:latin typeface="Omnes Regular" panose="02000606040000020004" pitchFamily="2" charset="0"/>
            </a:endParaRPr>
          </a:p>
        </p:txBody>
      </p:sp>
      <p:pic>
        <p:nvPicPr>
          <p:cNvPr id="5" name="Picture 4">
            <a:extLst>
              <a:ext uri="{FF2B5EF4-FFF2-40B4-BE49-F238E27FC236}">
                <a16:creationId xmlns:a16="http://schemas.microsoft.com/office/drawing/2014/main" id="{BB61180E-ED4B-A28F-3EC9-3FDC6A1278B0}"/>
              </a:ext>
            </a:extLst>
          </p:cNvPr>
          <p:cNvPicPr>
            <a:picLocks noChangeAspect="1"/>
          </p:cNvPicPr>
          <p:nvPr/>
        </p:nvPicPr>
        <p:blipFill>
          <a:blip r:embed="rId7"/>
          <a:stretch>
            <a:fillRect/>
          </a:stretch>
        </p:blipFill>
        <p:spPr>
          <a:xfrm rot="21192261">
            <a:off x="343528" y="395213"/>
            <a:ext cx="2009868" cy="464545"/>
          </a:xfrm>
          <a:prstGeom prst="rect">
            <a:avLst/>
          </a:prstGeom>
        </p:spPr>
      </p:pic>
      <p:cxnSp>
        <p:nvCxnSpPr>
          <p:cNvPr id="7" name="Straight Connector 6">
            <a:extLst>
              <a:ext uri="{FF2B5EF4-FFF2-40B4-BE49-F238E27FC236}">
                <a16:creationId xmlns:a16="http://schemas.microsoft.com/office/drawing/2014/main" id="{7DC3F40C-16C4-00B6-1FF4-50563AD094D0}"/>
              </a:ext>
            </a:extLst>
          </p:cNvPr>
          <p:cNvCxnSpPr>
            <a:cxnSpLocks/>
          </p:cNvCxnSpPr>
          <p:nvPr/>
        </p:nvCxnSpPr>
        <p:spPr>
          <a:xfrm>
            <a:off x="5516089" y="1065173"/>
            <a:ext cx="1159823" cy="0"/>
          </a:xfrm>
          <a:prstGeom prst="line">
            <a:avLst/>
          </a:prstGeom>
          <a:ln w="47625">
            <a:solidFill>
              <a:srgbClr val="FDB913"/>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C735C2D-809F-7436-164D-F53FFD1E76DA}"/>
              </a:ext>
            </a:extLst>
          </p:cNvPr>
          <p:cNvSpPr txBox="1"/>
          <p:nvPr/>
        </p:nvSpPr>
        <p:spPr>
          <a:xfrm>
            <a:off x="10099741" y="6562224"/>
            <a:ext cx="1857175" cy="134139"/>
          </a:xfrm>
          <a:prstGeom prst="rect">
            <a:avLst/>
          </a:prstGeom>
          <a:noFill/>
        </p:spPr>
        <p:txBody>
          <a:bodyPr wrap="none" lIns="27432" tIns="0" rIns="27432" bIns="27432" rtlCol="0">
            <a:spAutoFit/>
          </a:bodyPr>
          <a:lstStyle/>
          <a:p>
            <a:pPr>
              <a:lnSpc>
                <a:spcPts val="900"/>
              </a:lnSpc>
            </a:pPr>
            <a:r>
              <a:rPr lang="en-US" sz="700" dirty="0">
                <a:solidFill>
                  <a:schemeClr val="bg1">
                    <a:lumMod val="65000"/>
                  </a:schemeClr>
                </a:solidFill>
                <a:latin typeface="Century Gothic" panose="020B0502020202020204" pitchFamily="34" charset="0"/>
              </a:rPr>
              <a:t>© 2025 Metastatic Breast Cancer Alliance</a:t>
            </a:r>
          </a:p>
        </p:txBody>
      </p:sp>
    </p:spTree>
    <p:extLst>
      <p:ext uri="{BB962C8B-B14F-4D97-AF65-F5344CB8AC3E}">
        <p14:creationId xmlns:p14="http://schemas.microsoft.com/office/powerpoint/2010/main" val="192157933"/>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E28B69-6120-AB44-B51F-8F538A88CAF6}"/>
              </a:ext>
            </a:extLst>
          </p:cNvPr>
          <p:cNvSpPr/>
          <p:nvPr/>
        </p:nvSpPr>
        <p:spPr>
          <a:xfrm>
            <a:off x="2866066" y="1233389"/>
            <a:ext cx="8480359" cy="892552"/>
          </a:xfrm>
          <a:prstGeom prst="rect">
            <a:avLst/>
          </a:prstGeom>
        </p:spPr>
        <p:txBody>
          <a:bodyPr wrap="square">
            <a:spAutoFit/>
          </a:bodyPr>
          <a:lstStyle/>
          <a:p>
            <a:pPr>
              <a:defRPr>
                <a:latin typeface="Arial"/>
                <a:ea typeface="Arial"/>
                <a:cs typeface="Arial"/>
                <a:sym typeface="Arial"/>
              </a:defRPr>
            </a:pPr>
            <a:r>
              <a:rPr lang="en-US" sz="1300" i="1" dirty="0">
                <a:latin typeface="Century Gothic" panose="020B0502020202020204" pitchFamily="34" charset="0"/>
                <a:cs typeface="Arial" panose="020B0604020202020204" pitchFamily="34" charset="0"/>
              </a:rPr>
              <a:t>For me, being a male with breast cancer I felt a little uncomfortable, being diagnosed with a “woman’s disease”... I focus on living. I focus on making plans, for dinner, for vacations, for time spent with family and friends and especially precious time with my wife… [But] be concerned for your children, for your sons &amp; daughters, because breast cancer knows no boundaries and neither do our genes! </a:t>
            </a:r>
          </a:p>
        </p:txBody>
      </p:sp>
      <p:sp>
        <p:nvSpPr>
          <p:cNvPr id="8" name="Rectangle 7">
            <a:extLst>
              <a:ext uri="{FF2B5EF4-FFF2-40B4-BE49-F238E27FC236}">
                <a16:creationId xmlns:a16="http://schemas.microsoft.com/office/drawing/2014/main" id="{856E65A1-BF5B-3447-B462-1970C5A6439E}"/>
              </a:ext>
            </a:extLst>
          </p:cNvPr>
          <p:cNvSpPr/>
          <p:nvPr/>
        </p:nvSpPr>
        <p:spPr>
          <a:xfrm>
            <a:off x="2025748" y="2878643"/>
            <a:ext cx="9868790" cy="1492716"/>
          </a:xfrm>
          <a:prstGeom prst="rect">
            <a:avLst/>
          </a:prstGeom>
        </p:spPr>
        <p:txBody>
          <a:bodyPr wrap="square">
            <a:spAutoFit/>
          </a:bodyPr>
          <a:lstStyle/>
          <a:p>
            <a:r>
              <a:rPr lang="en-US" sz="1300" i="1" dirty="0">
                <a:latin typeface="Century Gothic" panose="020B0502020202020204" pitchFamily="34" charset="0"/>
                <a:cs typeface="Arial" panose="020B0604020202020204" pitchFamily="34" charset="0"/>
              </a:rPr>
              <a:t>I was diagnosed with Stage II Invasive Ductal carcinoma (IDC) in 2011. My wife and I were devastated. We are fortunate to live in an open and affirming community where our sexual orientation has not created barriers for us or our children. In 2019, when we thought we had put cancer behind us, I was diagnosed with Stage IV Metastatic Breast Cancer. As before our community and healthcare providers welcomed my wife as a core part of my team. Not everyone is as fortunate as we are. I have a friend who has the same diagnosis. They consider themselves to be gender neutral and use “they/them” as their preferred pronouns. Because breast cancer is often thought of as a “female” cancer they have found both the healthcare system and the support group network unwelcoming and at times, downright hostile. </a:t>
            </a:r>
          </a:p>
        </p:txBody>
      </p:sp>
      <p:sp>
        <p:nvSpPr>
          <p:cNvPr id="9" name="Rectangle 8">
            <a:extLst>
              <a:ext uri="{FF2B5EF4-FFF2-40B4-BE49-F238E27FC236}">
                <a16:creationId xmlns:a16="http://schemas.microsoft.com/office/drawing/2014/main" id="{F07D448E-57D5-DB4F-9AAB-F79DC5B022F1}"/>
              </a:ext>
            </a:extLst>
          </p:cNvPr>
          <p:cNvSpPr/>
          <p:nvPr/>
        </p:nvSpPr>
        <p:spPr>
          <a:xfrm>
            <a:off x="6446703" y="4754483"/>
            <a:ext cx="4899723" cy="892552"/>
          </a:xfrm>
          <a:prstGeom prst="rect">
            <a:avLst/>
          </a:prstGeom>
        </p:spPr>
        <p:txBody>
          <a:bodyPr wrap="square">
            <a:spAutoFit/>
          </a:bodyPr>
          <a:lstStyle/>
          <a:p>
            <a:r>
              <a:rPr lang="en-US" sz="1300" i="1" dirty="0">
                <a:latin typeface="Century Gothic" panose="020B0502020202020204" pitchFamily="34" charset="0"/>
                <a:cs typeface="Arial" panose="020B0604020202020204" pitchFamily="34" charset="0"/>
              </a:rPr>
              <a:t>This is one way stopping fighting cancer empowers: </a:t>
            </a:r>
            <a:br>
              <a:rPr lang="en-US" sz="1300" i="1" dirty="0">
                <a:latin typeface="Century Gothic" panose="020B0502020202020204" pitchFamily="34" charset="0"/>
                <a:cs typeface="Arial" panose="020B0604020202020204" pitchFamily="34" charset="0"/>
              </a:rPr>
            </a:br>
            <a:r>
              <a:rPr lang="en-US" sz="1300" i="1" dirty="0">
                <a:latin typeface="Century Gothic" panose="020B0502020202020204" pitchFamily="34" charset="0"/>
                <a:cs typeface="Arial" panose="020B0604020202020204" pitchFamily="34" charset="0"/>
              </a:rPr>
              <a:t>[I choose] lesser opioids more often, extra-strength Tylenol, a steroid for inflammation, cannabis candy in my toolkit. My toolkit to adjust or not. </a:t>
            </a:r>
          </a:p>
        </p:txBody>
      </p:sp>
      <p:sp>
        <p:nvSpPr>
          <p:cNvPr id="10" name="Rectangle 9">
            <a:extLst>
              <a:ext uri="{FF2B5EF4-FFF2-40B4-BE49-F238E27FC236}">
                <a16:creationId xmlns:a16="http://schemas.microsoft.com/office/drawing/2014/main" id="{D49B350E-B39C-D849-895F-76748EF33DAB}"/>
              </a:ext>
            </a:extLst>
          </p:cNvPr>
          <p:cNvSpPr/>
          <p:nvPr/>
        </p:nvSpPr>
        <p:spPr>
          <a:xfrm>
            <a:off x="2866066" y="2329815"/>
            <a:ext cx="4589810" cy="276999"/>
          </a:xfrm>
          <a:prstGeom prst="rect">
            <a:avLst/>
          </a:prstGeom>
        </p:spPr>
        <p:txBody>
          <a:bodyPr wrap="square">
            <a:spAutoFit/>
          </a:bodyPr>
          <a:lstStyle/>
          <a:p>
            <a:r>
              <a:rPr lang="en-US" sz="1200" b="1" dirty="0">
                <a:solidFill>
                  <a:srgbClr val="FFB301"/>
                </a:solidFill>
                <a:latin typeface="Century Gothic" panose="020B0502020202020204" pitchFamily="34" charset="0"/>
              </a:rPr>
              <a:t>Kirby, </a:t>
            </a:r>
            <a:r>
              <a:rPr lang="en-US" sz="1200" dirty="0">
                <a:latin typeface="Century Gothic" panose="020B0502020202020204" pitchFamily="34" charset="0"/>
              </a:rPr>
              <a:t>MBC diagnosis in 2016</a:t>
            </a:r>
          </a:p>
        </p:txBody>
      </p:sp>
      <p:sp>
        <p:nvSpPr>
          <p:cNvPr id="11" name="Rectangle 10">
            <a:extLst>
              <a:ext uri="{FF2B5EF4-FFF2-40B4-BE49-F238E27FC236}">
                <a16:creationId xmlns:a16="http://schemas.microsoft.com/office/drawing/2014/main" id="{9CE016D5-ED0E-F44E-A579-4E392B543311}"/>
              </a:ext>
            </a:extLst>
          </p:cNvPr>
          <p:cNvSpPr/>
          <p:nvPr/>
        </p:nvSpPr>
        <p:spPr>
          <a:xfrm>
            <a:off x="2025748" y="4525538"/>
            <a:ext cx="2013441" cy="461665"/>
          </a:xfrm>
          <a:prstGeom prst="rect">
            <a:avLst/>
          </a:prstGeom>
        </p:spPr>
        <p:txBody>
          <a:bodyPr wrap="square">
            <a:spAutoFit/>
          </a:bodyPr>
          <a:lstStyle/>
          <a:p>
            <a:r>
              <a:rPr lang="en-US" sz="1200" b="1" dirty="0">
                <a:solidFill>
                  <a:srgbClr val="FFB301"/>
                </a:solidFill>
                <a:latin typeface="Century Gothic" panose="020B0502020202020204" pitchFamily="34" charset="0"/>
              </a:rPr>
              <a:t>Melinda</a:t>
            </a:r>
          </a:p>
          <a:p>
            <a:r>
              <a:rPr lang="en-US" sz="1200" dirty="0">
                <a:latin typeface="Century Gothic" panose="020B0502020202020204" pitchFamily="34" charset="0"/>
              </a:rPr>
              <a:t>MBC diagnosis in 2019</a:t>
            </a:r>
          </a:p>
        </p:txBody>
      </p:sp>
      <p:sp>
        <p:nvSpPr>
          <p:cNvPr id="12" name="Rectangle 11">
            <a:extLst>
              <a:ext uri="{FF2B5EF4-FFF2-40B4-BE49-F238E27FC236}">
                <a16:creationId xmlns:a16="http://schemas.microsoft.com/office/drawing/2014/main" id="{95E83F52-14F3-E04A-93B5-2B1FE9B24FB7}"/>
              </a:ext>
            </a:extLst>
          </p:cNvPr>
          <p:cNvSpPr/>
          <p:nvPr/>
        </p:nvSpPr>
        <p:spPr>
          <a:xfrm>
            <a:off x="6454861" y="5819798"/>
            <a:ext cx="2586461" cy="461665"/>
          </a:xfrm>
          <a:prstGeom prst="rect">
            <a:avLst/>
          </a:prstGeom>
        </p:spPr>
        <p:txBody>
          <a:bodyPr wrap="square">
            <a:spAutoFit/>
          </a:bodyPr>
          <a:lstStyle/>
          <a:p>
            <a:r>
              <a:rPr lang="en-US" sz="1200" b="1" dirty="0">
                <a:solidFill>
                  <a:srgbClr val="FFB301"/>
                </a:solidFill>
                <a:latin typeface="Century Gothic" panose="020B0502020202020204" pitchFamily="34" charset="0"/>
              </a:rPr>
              <a:t>Dorothy  (in memoriam)</a:t>
            </a:r>
          </a:p>
          <a:p>
            <a:r>
              <a:rPr lang="en-US" sz="1200" dirty="0">
                <a:solidFill>
                  <a:srgbClr val="848283"/>
                </a:solidFill>
                <a:latin typeface="Century Gothic" panose="020B0502020202020204" pitchFamily="34" charset="0"/>
              </a:rPr>
              <a:t>MBC diagnosis in 2015</a:t>
            </a:r>
          </a:p>
        </p:txBody>
      </p:sp>
      <p:sp>
        <p:nvSpPr>
          <p:cNvPr id="2" name="Rectangle 1">
            <a:extLst>
              <a:ext uri="{FF2B5EF4-FFF2-40B4-BE49-F238E27FC236}">
                <a16:creationId xmlns:a16="http://schemas.microsoft.com/office/drawing/2014/main" id="{BF3F40DC-0860-C865-8096-6F0FFCD328B7}"/>
              </a:ext>
            </a:extLst>
          </p:cNvPr>
          <p:cNvSpPr/>
          <p:nvPr/>
        </p:nvSpPr>
        <p:spPr>
          <a:xfrm>
            <a:off x="0" y="318456"/>
            <a:ext cx="12191999" cy="707886"/>
          </a:xfrm>
          <a:prstGeom prst="rect">
            <a:avLst/>
          </a:prstGeom>
        </p:spPr>
        <p:txBody>
          <a:bodyPr wrap="square">
            <a:spAutoFit/>
          </a:bodyPr>
          <a:lstStyle/>
          <a:p>
            <a:pPr algn="ctr"/>
            <a:r>
              <a:rPr lang="en-US" sz="4000" b="1" dirty="0">
                <a:latin typeface="Century Gothic" panose="020B0502020202020204" pitchFamily="34" charset="0"/>
              </a:rPr>
              <a:t>Patient Voices</a:t>
            </a:r>
          </a:p>
        </p:txBody>
      </p:sp>
      <p:pic>
        <p:nvPicPr>
          <p:cNvPr id="13" name="Picture 12">
            <a:extLst>
              <a:ext uri="{FF2B5EF4-FFF2-40B4-BE49-F238E27FC236}">
                <a16:creationId xmlns:a16="http://schemas.microsoft.com/office/drawing/2014/main" id="{B8F2F9DC-FD59-A8B0-0856-164658D727F5}"/>
              </a:ext>
            </a:extLst>
          </p:cNvPr>
          <p:cNvPicPr>
            <a:picLocks noChangeAspect="1"/>
          </p:cNvPicPr>
          <p:nvPr/>
        </p:nvPicPr>
        <p:blipFill>
          <a:blip r:embed="rId3"/>
          <a:srcRect t="23528"/>
          <a:stretch/>
        </p:blipFill>
        <p:spPr>
          <a:xfrm>
            <a:off x="0" y="-1"/>
            <a:ext cx="1320800" cy="1942399"/>
          </a:xfrm>
          <a:prstGeom prst="rect">
            <a:avLst/>
          </a:prstGeom>
        </p:spPr>
      </p:pic>
      <p:pic>
        <p:nvPicPr>
          <p:cNvPr id="20" name="Picture 19">
            <a:extLst>
              <a:ext uri="{FF2B5EF4-FFF2-40B4-BE49-F238E27FC236}">
                <a16:creationId xmlns:a16="http://schemas.microsoft.com/office/drawing/2014/main" id="{D79CFD92-684C-F393-84C3-D633F5D031A8}"/>
              </a:ext>
            </a:extLst>
          </p:cNvPr>
          <p:cNvPicPr>
            <a:picLocks noChangeAspect="1"/>
          </p:cNvPicPr>
          <p:nvPr/>
        </p:nvPicPr>
        <p:blipFill>
          <a:blip r:embed="rId4"/>
          <a:srcRect l="5765" b="26021"/>
          <a:stretch/>
        </p:blipFill>
        <p:spPr>
          <a:xfrm>
            <a:off x="-1" y="3625001"/>
            <a:ext cx="2149769" cy="3232999"/>
          </a:xfrm>
          <a:prstGeom prst="rect">
            <a:avLst/>
          </a:prstGeom>
        </p:spPr>
      </p:pic>
      <p:sp>
        <p:nvSpPr>
          <p:cNvPr id="22" name="Diamond 21">
            <a:extLst>
              <a:ext uri="{FF2B5EF4-FFF2-40B4-BE49-F238E27FC236}">
                <a16:creationId xmlns:a16="http://schemas.microsoft.com/office/drawing/2014/main" id="{258E9E38-EFF9-1122-CD05-16B9EFDD5214}"/>
              </a:ext>
            </a:extLst>
          </p:cNvPr>
          <p:cNvSpPr/>
          <p:nvPr/>
        </p:nvSpPr>
        <p:spPr>
          <a:xfrm>
            <a:off x="4535312" y="4642202"/>
            <a:ext cx="1839963" cy="1839963"/>
          </a:xfrm>
          <a:prstGeom prst="diamond">
            <a:avLst/>
          </a:prstGeom>
          <a:blipFill dpi="0" rotWithShape="0">
            <a:blip r:embed="rId5"/>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X" dirty="0"/>
          </a:p>
        </p:txBody>
      </p:sp>
      <p:pic>
        <p:nvPicPr>
          <p:cNvPr id="3" name="Picture 2" descr="A picture containing text, lamp&#10;&#10;Description automatically generated">
            <a:extLst>
              <a:ext uri="{FF2B5EF4-FFF2-40B4-BE49-F238E27FC236}">
                <a16:creationId xmlns:a16="http://schemas.microsoft.com/office/drawing/2014/main" id="{C565CB4D-94A6-4D1A-8229-784CF21A8B6B}"/>
              </a:ext>
            </a:extLst>
          </p:cNvPr>
          <p:cNvPicPr>
            <a:picLocks noChangeAspect="1"/>
          </p:cNvPicPr>
          <p:nvPr/>
        </p:nvPicPr>
        <p:blipFill>
          <a:blip r:embed="rId6"/>
          <a:stretch>
            <a:fillRect/>
          </a:stretch>
        </p:blipFill>
        <p:spPr>
          <a:xfrm>
            <a:off x="5492104" y="5531633"/>
            <a:ext cx="962757" cy="914400"/>
          </a:xfrm>
          <a:prstGeom prst="rect">
            <a:avLst/>
          </a:prstGeom>
        </p:spPr>
      </p:pic>
      <p:sp>
        <p:nvSpPr>
          <p:cNvPr id="24" name="Diamond 23">
            <a:extLst>
              <a:ext uri="{FF2B5EF4-FFF2-40B4-BE49-F238E27FC236}">
                <a16:creationId xmlns:a16="http://schemas.microsoft.com/office/drawing/2014/main" id="{A456A847-AC21-783A-88F3-C94B624DE552}"/>
              </a:ext>
            </a:extLst>
          </p:cNvPr>
          <p:cNvSpPr/>
          <p:nvPr/>
        </p:nvSpPr>
        <p:spPr>
          <a:xfrm>
            <a:off x="-114966" y="2223783"/>
            <a:ext cx="1943100" cy="1943100"/>
          </a:xfrm>
          <a:prstGeom prst="diamond">
            <a:avLst/>
          </a:prstGeom>
          <a:blipFill>
            <a:blip r:embed="rId7"/>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X" dirty="0"/>
          </a:p>
        </p:txBody>
      </p:sp>
      <p:sp>
        <p:nvSpPr>
          <p:cNvPr id="26" name="Diamond 25">
            <a:extLst>
              <a:ext uri="{FF2B5EF4-FFF2-40B4-BE49-F238E27FC236}">
                <a16:creationId xmlns:a16="http://schemas.microsoft.com/office/drawing/2014/main" id="{2E1D3691-EF54-6F93-ED99-0708F41D9D3D}"/>
              </a:ext>
            </a:extLst>
          </p:cNvPr>
          <p:cNvSpPr/>
          <p:nvPr/>
        </p:nvSpPr>
        <p:spPr>
          <a:xfrm>
            <a:off x="966205" y="599841"/>
            <a:ext cx="1800059" cy="1800059"/>
          </a:xfrm>
          <a:prstGeom prst="diamond">
            <a:avLst/>
          </a:prstGeom>
          <a:blipFill>
            <a:blip r:embed="rId8"/>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X"/>
          </a:p>
        </p:txBody>
      </p:sp>
      <p:cxnSp>
        <p:nvCxnSpPr>
          <p:cNvPr id="27" name="Straight Connector 26">
            <a:extLst>
              <a:ext uri="{FF2B5EF4-FFF2-40B4-BE49-F238E27FC236}">
                <a16:creationId xmlns:a16="http://schemas.microsoft.com/office/drawing/2014/main" id="{F6E2E114-5330-747F-7BBE-0F4FEDEF8D03}"/>
              </a:ext>
            </a:extLst>
          </p:cNvPr>
          <p:cNvCxnSpPr>
            <a:cxnSpLocks/>
          </p:cNvCxnSpPr>
          <p:nvPr/>
        </p:nvCxnSpPr>
        <p:spPr>
          <a:xfrm>
            <a:off x="2954966" y="2226597"/>
            <a:ext cx="989352" cy="0"/>
          </a:xfrm>
          <a:prstGeom prst="line">
            <a:avLst/>
          </a:prstGeom>
          <a:ln w="47625">
            <a:solidFill>
              <a:srgbClr val="FCB813"/>
            </a:solidFill>
          </a:ln>
        </p:spPr>
        <p:style>
          <a:lnRef idx="1">
            <a:schemeClr val="accent2"/>
          </a:lnRef>
          <a:fillRef idx="0">
            <a:schemeClr val="accent2"/>
          </a:fillRef>
          <a:effectRef idx="0">
            <a:schemeClr val="accent2"/>
          </a:effectRef>
          <a:fontRef idx="minor">
            <a:schemeClr val="tx1"/>
          </a:fontRef>
        </p:style>
      </p:cxnSp>
      <p:cxnSp>
        <p:nvCxnSpPr>
          <p:cNvPr id="28" name="Straight Connector 27">
            <a:extLst>
              <a:ext uri="{FF2B5EF4-FFF2-40B4-BE49-F238E27FC236}">
                <a16:creationId xmlns:a16="http://schemas.microsoft.com/office/drawing/2014/main" id="{719A60B6-48BB-6681-64D1-6A450649AF37}"/>
              </a:ext>
            </a:extLst>
          </p:cNvPr>
          <p:cNvCxnSpPr>
            <a:cxnSpLocks/>
          </p:cNvCxnSpPr>
          <p:nvPr/>
        </p:nvCxnSpPr>
        <p:spPr>
          <a:xfrm>
            <a:off x="2116766" y="4436397"/>
            <a:ext cx="989352" cy="0"/>
          </a:xfrm>
          <a:prstGeom prst="line">
            <a:avLst/>
          </a:prstGeom>
          <a:ln w="47625">
            <a:solidFill>
              <a:srgbClr val="FCB813"/>
            </a:solidFill>
          </a:ln>
        </p:spPr>
        <p:style>
          <a:lnRef idx="1">
            <a:schemeClr val="accent2"/>
          </a:lnRef>
          <a:fillRef idx="0">
            <a:schemeClr val="accent2"/>
          </a:fillRef>
          <a:effectRef idx="0">
            <a:schemeClr val="accent2"/>
          </a:effectRef>
          <a:fontRef idx="minor">
            <a:schemeClr val="tx1"/>
          </a:fontRef>
        </p:style>
      </p:cxnSp>
      <p:cxnSp>
        <p:nvCxnSpPr>
          <p:cNvPr id="29" name="Straight Connector 28">
            <a:extLst>
              <a:ext uri="{FF2B5EF4-FFF2-40B4-BE49-F238E27FC236}">
                <a16:creationId xmlns:a16="http://schemas.microsoft.com/office/drawing/2014/main" id="{AD373F4A-F22C-17FD-7BC2-D5E78618FA49}"/>
              </a:ext>
            </a:extLst>
          </p:cNvPr>
          <p:cNvCxnSpPr>
            <a:cxnSpLocks/>
          </p:cNvCxnSpPr>
          <p:nvPr/>
        </p:nvCxnSpPr>
        <p:spPr>
          <a:xfrm>
            <a:off x="6549066" y="5731797"/>
            <a:ext cx="989352" cy="0"/>
          </a:xfrm>
          <a:prstGeom prst="line">
            <a:avLst/>
          </a:prstGeom>
          <a:ln w="47625">
            <a:solidFill>
              <a:srgbClr val="FCB813"/>
            </a:solidFill>
          </a:ln>
        </p:spPr>
        <p:style>
          <a:lnRef idx="1">
            <a:schemeClr val="accent2"/>
          </a:lnRef>
          <a:fillRef idx="0">
            <a:schemeClr val="accent2"/>
          </a:fillRef>
          <a:effectRef idx="0">
            <a:schemeClr val="accent2"/>
          </a:effectRef>
          <a:fontRef idx="minor">
            <a:schemeClr val="tx1"/>
          </a:fontRef>
        </p:style>
      </p:cxnSp>
      <p:cxnSp>
        <p:nvCxnSpPr>
          <p:cNvPr id="30" name="Straight Connector 29">
            <a:extLst>
              <a:ext uri="{FF2B5EF4-FFF2-40B4-BE49-F238E27FC236}">
                <a16:creationId xmlns:a16="http://schemas.microsoft.com/office/drawing/2014/main" id="{4F7247A6-16BD-8B77-D768-71BE9873C213}"/>
              </a:ext>
            </a:extLst>
          </p:cNvPr>
          <p:cNvCxnSpPr>
            <a:cxnSpLocks/>
          </p:cNvCxnSpPr>
          <p:nvPr/>
        </p:nvCxnSpPr>
        <p:spPr>
          <a:xfrm>
            <a:off x="5516089" y="1065173"/>
            <a:ext cx="1159823" cy="0"/>
          </a:xfrm>
          <a:prstGeom prst="line">
            <a:avLst/>
          </a:prstGeom>
          <a:ln w="47625">
            <a:solidFill>
              <a:srgbClr val="FDB913"/>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75F15018-7315-C87B-4ADC-768E02E93F98}"/>
              </a:ext>
            </a:extLst>
          </p:cNvPr>
          <p:cNvPicPr>
            <a:picLocks noChangeAspect="1"/>
          </p:cNvPicPr>
          <p:nvPr/>
        </p:nvPicPr>
        <p:blipFill rotWithShape="1">
          <a:blip r:embed="rId9">
            <a:extLst>
              <a:ext uri="{28A0092B-C50C-407E-A947-70E740481C1C}">
                <a14:useLocalDpi xmlns:a14="http://schemas.microsoft.com/office/drawing/2010/main" val="0"/>
              </a:ext>
            </a:extLst>
          </a:blip>
          <a:srcRect t="1" b="35784"/>
          <a:stretch/>
        </p:blipFill>
        <p:spPr>
          <a:xfrm>
            <a:off x="9649345" y="6089704"/>
            <a:ext cx="2307571" cy="368535"/>
          </a:xfrm>
          <a:prstGeom prst="rect">
            <a:avLst/>
          </a:prstGeom>
        </p:spPr>
      </p:pic>
      <p:sp>
        <p:nvSpPr>
          <p:cNvPr id="5" name="TextBox 4">
            <a:extLst>
              <a:ext uri="{FF2B5EF4-FFF2-40B4-BE49-F238E27FC236}">
                <a16:creationId xmlns:a16="http://schemas.microsoft.com/office/drawing/2014/main" id="{10B400EF-843A-AF0A-6AA2-EBE315586766}"/>
              </a:ext>
            </a:extLst>
          </p:cNvPr>
          <p:cNvSpPr txBox="1"/>
          <p:nvPr/>
        </p:nvSpPr>
        <p:spPr>
          <a:xfrm>
            <a:off x="10099741" y="6562224"/>
            <a:ext cx="1857175" cy="134139"/>
          </a:xfrm>
          <a:prstGeom prst="rect">
            <a:avLst/>
          </a:prstGeom>
          <a:noFill/>
        </p:spPr>
        <p:txBody>
          <a:bodyPr wrap="none" lIns="27432" tIns="0" rIns="27432" bIns="27432" rtlCol="0">
            <a:spAutoFit/>
          </a:bodyPr>
          <a:lstStyle/>
          <a:p>
            <a:pPr>
              <a:lnSpc>
                <a:spcPts val="900"/>
              </a:lnSpc>
            </a:pPr>
            <a:r>
              <a:rPr lang="en-US" sz="700" dirty="0">
                <a:solidFill>
                  <a:schemeClr val="bg1">
                    <a:lumMod val="65000"/>
                  </a:schemeClr>
                </a:solidFill>
                <a:latin typeface="Century Gothic" panose="020B0502020202020204" pitchFamily="34" charset="0"/>
              </a:rPr>
              <a:t>© 2025 Metastatic Breast Cancer Alliance</a:t>
            </a:r>
          </a:p>
        </p:txBody>
      </p:sp>
    </p:spTree>
    <p:extLst>
      <p:ext uri="{BB962C8B-B14F-4D97-AF65-F5344CB8AC3E}">
        <p14:creationId xmlns:p14="http://schemas.microsoft.com/office/powerpoint/2010/main" val="1731465575"/>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A19E9F">
            <a:alpha val="12000"/>
          </a:srgbClr>
        </a:solidFill>
        <a:effectLst/>
      </p:bgPr>
    </p:bg>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B40D7CA4-005A-ECD0-2F3A-88034D8E3806}"/>
              </a:ext>
            </a:extLst>
          </p:cNvPr>
          <p:cNvSpPr txBox="1"/>
          <p:nvPr/>
        </p:nvSpPr>
        <p:spPr>
          <a:xfrm>
            <a:off x="2540275" y="4527699"/>
            <a:ext cx="6671094" cy="646331"/>
          </a:xfrm>
          <a:prstGeom prst="rect">
            <a:avLst/>
          </a:prstGeom>
          <a:noFill/>
        </p:spPr>
        <p:txBody>
          <a:bodyPr wrap="square" rtlCol="0">
            <a:spAutoFit/>
          </a:bodyPr>
          <a:lstStyle/>
          <a:p>
            <a:r>
              <a:rPr lang="en-US" dirty="0">
                <a:latin typeface="Omnes Regular" panose="02000606040000020004" pitchFamily="50" charset="0"/>
              </a:rPr>
              <a:t>For more information and specific sources, visit:</a:t>
            </a:r>
          </a:p>
          <a:p>
            <a:r>
              <a:rPr lang="en-US" b="1" dirty="0">
                <a:latin typeface="Omnes Regular" panose="02000606040000020004" pitchFamily="50" charset="0"/>
              </a:rPr>
              <a:t>https://</a:t>
            </a:r>
            <a:r>
              <a:rPr lang="en-US" b="1" dirty="0" err="1">
                <a:latin typeface="Omnes Regular" panose="02000606040000020004" pitchFamily="50" charset="0"/>
              </a:rPr>
              <a:t>mbcalliance.org</a:t>
            </a:r>
            <a:r>
              <a:rPr lang="en-US" b="1" dirty="0">
                <a:latin typeface="Omnes Regular" panose="02000606040000020004" pitchFamily="50" charset="0"/>
              </a:rPr>
              <a:t>/asd-series3</a:t>
            </a:r>
          </a:p>
        </p:txBody>
      </p:sp>
      <p:pic>
        <p:nvPicPr>
          <p:cNvPr id="9" name="Picture 8">
            <a:extLst>
              <a:ext uri="{FF2B5EF4-FFF2-40B4-BE49-F238E27FC236}">
                <a16:creationId xmlns:a16="http://schemas.microsoft.com/office/drawing/2014/main" id="{25F65E98-01FE-9E4F-66BB-5A09212235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575" y="539646"/>
            <a:ext cx="3812863" cy="948276"/>
          </a:xfrm>
          <a:prstGeom prst="rect">
            <a:avLst/>
          </a:prstGeom>
        </p:spPr>
      </p:pic>
      <p:sp>
        <p:nvSpPr>
          <p:cNvPr id="10" name="Rectangle 9">
            <a:extLst>
              <a:ext uri="{FF2B5EF4-FFF2-40B4-BE49-F238E27FC236}">
                <a16:creationId xmlns:a16="http://schemas.microsoft.com/office/drawing/2014/main" id="{DD472B74-82FE-A96C-BF81-5A3AB8E07662}"/>
              </a:ext>
            </a:extLst>
          </p:cNvPr>
          <p:cNvSpPr/>
          <p:nvPr/>
        </p:nvSpPr>
        <p:spPr>
          <a:xfrm>
            <a:off x="716148" y="2474401"/>
            <a:ext cx="9410486" cy="1015663"/>
          </a:xfrm>
          <a:prstGeom prst="rect">
            <a:avLst/>
          </a:prstGeom>
        </p:spPr>
        <p:txBody>
          <a:bodyPr wrap="square">
            <a:spAutoFit/>
          </a:bodyPr>
          <a:lstStyle/>
          <a:p>
            <a:r>
              <a:rPr lang="en-US" sz="6000" dirty="0">
                <a:latin typeface="Century Gothic" panose="020B0502020202020204" pitchFamily="34" charset="0"/>
              </a:rPr>
              <a:t>THANK YOU! </a:t>
            </a:r>
            <a:r>
              <a:rPr lang="en-US" sz="6000" b="1" dirty="0">
                <a:latin typeface="Century Gothic" panose="020B0502020202020204" pitchFamily="34" charset="0"/>
              </a:rPr>
              <a:t>Questions?</a:t>
            </a:r>
          </a:p>
        </p:txBody>
      </p:sp>
      <p:pic>
        <p:nvPicPr>
          <p:cNvPr id="11" name="Picture 10">
            <a:extLst>
              <a:ext uri="{FF2B5EF4-FFF2-40B4-BE49-F238E27FC236}">
                <a16:creationId xmlns:a16="http://schemas.microsoft.com/office/drawing/2014/main" id="{F73E653E-264B-68B3-06D4-38A96FFF7EBD}"/>
              </a:ext>
            </a:extLst>
          </p:cNvPr>
          <p:cNvPicPr>
            <a:picLocks noChangeAspect="1"/>
          </p:cNvPicPr>
          <p:nvPr/>
        </p:nvPicPr>
        <p:blipFill>
          <a:blip r:embed="rId4"/>
          <a:stretch>
            <a:fillRect/>
          </a:stretch>
        </p:blipFill>
        <p:spPr>
          <a:xfrm rot="5400000">
            <a:off x="3323140" y="4608284"/>
            <a:ext cx="304800" cy="1663700"/>
          </a:xfrm>
          <a:prstGeom prst="rect">
            <a:avLst/>
          </a:prstGeom>
        </p:spPr>
      </p:pic>
      <p:pic>
        <p:nvPicPr>
          <p:cNvPr id="13" name="Picture 12">
            <a:extLst>
              <a:ext uri="{FF2B5EF4-FFF2-40B4-BE49-F238E27FC236}">
                <a16:creationId xmlns:a16="http://schemas.microsoft.com/office/drawing/2014/main" id="{F514F26D-3877-35DC-1071-336E47EDB0E6}"/>
              </a:ext>
            </a:extLst>
          </p:cNvPr>
          <p:cNvPicPr>
            <a:picLocks noChangeAspect="1"/>
          </p:cNvPicPr>
          <p:nvPr/>
        </p:nvPicPr>
        <p:blipFill>
          <a:blip r:embed="rId5"/>
          <a:srcRect t="747" r="14950" b="1252"/>
          <a:stretch>
            <a:fillRect/>
          </a:stretch>
        </p:blipFill>
        <p:spPr>
          <a:xfrm>
            <a:off x="9892116" y="-1"/>
            <a:ext cx="2323522" cy="6858001"/>
          </a:xfrm>
          <a:prstGeom prst="rect">
            <a:avLst/>
          </a:prstGeom>
        </p:spPr>
      </p:pic>
      <p:sp>
        <p:nvSpPr>
          <p:cNvPr id="16" name="TextBox 15">
            <a:extLst>
              <a:ext uri="{FF2B5EF4-FFF2-40B4-BE49-F238E27FC236}">
                <a16:creationId xmlns:a16="http://schemas.microsoft.com/office/drawing/2014/main" id="{98F5B78B-7A89-EAB4-0871-0618348AD7AD}"/>
              </a:ext>
            </a:extLst>
          </p:cNvPr>
          <p:cNvSpPr txBox="1"/>
          <p:nvPr/>
        </p:nvSpPr>
        <p:spPr>
          <a:xfrm>
            <a:off x="247598" y="6571365"/>
            <a:ext cx="1857175" cy="134139"/>
          </a:xfrm>
          <a:prstGeom prst="rect">
            <a:avLst/>
          </a:prstGeom>
          <a:noFill/>
        </p:spPr>
        <p:txBody>
          <a:bodyPr wrap="none" lIns="27432" tIns="0" rIns="27432" bIns="27432" rtlCol="0">
            <a:spAutoFit/>
          </a:bodyPr>
          <a:lstStyle/>
          <a:p>
            <a:pPr>
              <a:lnSpc>
                <a:spcPts val="900"/>
              </a:lnSpc>
            </a:pPr>
            <a:r>
              <a:rPr lang="en-US" sz="700" dirty="0">
                <a:solidFill>
                  <a:schemeClr val="bg1">
                    <a:lumMod val="65000"/>
                  </a:schemeClr>
                </a:solidFill>
                <a:latin typeface="Century Gothic" panose="020B0502020202020204" pitchFamily="34" charset="0"/>
              </a:rPr>
              <a:t>© 2025 Metastatic Breast Cancer Alliance</a:t>
            </a:r>
          </a:p>
        </p:txBody>
      </p:sp>
      <p:sp>
        <p:nvSpPr>
          <p:cNvPr id="2" name="Rectangle 1">
            <a:extLst>
              <a:ext uri="{FF2B5EF4-FFF2-40B4-BE49-F238E27FC236}">
                <a16:creationId xmlns:a16="http://schemas.microsoft.com/office/drawing/2014/main" id="{C080DD2B-8738-207A-A575-7412A730CBE1}"/>
              </a:ext>
            </a:extLst>
          </p:cNvPr>
          <p:cNvSpPr/>
          <p:nvPr/>
        </p:nvSpPr>
        <p:spPr>
          <a:xfrm>
            <a:off x="866575" y="4338832"/>
            <a:ext cx="1517904" cy="151790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X"/>
          </a:p>
        </p:txBody>
      </p:sp>
      <p:pic>
        <p:nvPicPr>
          <p:cNvPr id="3" name="Picture 2">
            <a:extLst>
              <a:ext uri="{FF2B5EF4-FFF2-40B4-BE49-F238E27FC236}">
                <a16:creationId xmlns:a16="http://schemas.microsoft.com/office/drawing/2014/main" id="{481F92C5-188D-E668-4388-215DFE19E7E9}"/>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943527" y="4417889"/>
            <a:ext cx="1359790" cy="1359790"/>
          </a:xfrm>
          <a:prstGeom prst="rect">
            <a:avLst/>
          </a:prstGeom>
        </p:spPr>
      </p:pic>
    </p:spTree>
    <p:extLst>
      <p:ext uri="{BB962C8B-B14F-4D97-AF65-F5344CB8AC3E}">
        <p14:creationId xmlns:p14="http://schemas.microsoft.com/office/powerpoint/2010/main" val="1456924307"/>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FD18A6F-038F-0C4D-9CBF-CB9448689107}"/>
              </a:ext>
            </a:extLst>
          </p:cNvPr>
          <p:cNvSpPr/>
          <p:nvPr/>
        </p:nvSpPr>
        <p:spPr>
          <a:xfrm>
            <a:off x="1348462" y="1836837"/>
            <a:ext cx="9964583" cy="3249864"/>
          </a:xfrm>
          <a:prstGeom prst="rect">
            <a:avLst/>
          </a:prstGeom>
        </p:spPr>
        <p:txBody>
          <a:bodyPr wrap="square">
            <a:spAutoFit/>
          </a:bodyPr>
          <a:lstStyle/>
          <a:p>
            <a:pPr algn="ctr" defTabSz="457200">
              <a:lnSpc>
                <a:spcPct val="130000"/>
              </a:lnSpc>
              <a:spcBef>
                <a:spcPts val="0"/>
              </a:spcBef>
              <a:defRPr sz="3500">
                <a:latin typeface="Arial"/>
                <a:ea typeface="Arial"/>
                <a:cs typeface="Arial"/>
                <a:sym typeface="Arial"/>
              </a:defRPr>
            </a:pPr>
            <a:r>
              <a:rPr lang="en-US" sz="2000" b="1" dirty="0">
                <a:latin typeface="Century Gothic" panose="020B0502020202020204" pitchFamily="34" charset="0"/>
              </a:rPr>
              <a:t>Currently, there are only estimates of how many women </a:t>
            </a:r>
            <a:br>
              <a:rPr lang="en-US" sz="2000" b="1" dirty="0">
                <a:latin typeface="Century Gothic" panose="020B0502020202020204" pitchFamily="34" charset="0"/>
              </a:rPr>
            </a:br>
            <a:r>
              <a:rPr lang="en-US" sz="2000" b="1" dirty="0">
                <a:latin typeface="Century Gothic" panose="020B0502020202020204" pitchFamily="34" charset="0"/>
              </a:rPr>
              <a:t>and men are living with MBC in the US</a:t>
            </a:r>
            <a:br>
              <a:rPr lang="en-US" sz="2000" b="1" dirty="0">
                <a:solidFill>
                  <a:srgbClr val="848283"/>
                </a:solidFill>
                <a:latin typeface="Century Gothic" panose="020B0502020202020204" pitchFamily="34" charset="0"/>
              </a:rPr>
            </a:br>
            <a:endParaRPr lang="en-US" sz="2000" b="1" dirty="0">
              <a:latin typeface="Century Gothic" panose="020B0502020202020204" pitchFamily="34" charset="0"/>
            </a:endParaRPr>
          </a:p>
          <a:p>
            <a:pPr marL="171450" indent="-171450" defTabSz="457200">
              <a:lnSpc>
                <a:spcPct val="130000"/>
              </a:lnSpc>
              <a:spcBef>
                <a:spcPts val="0"/>
              </a:spcBef>
              <a:buFont typeface="Arial" panose="020B0604020202020204" pitchFamily="34" charset="0"/>
              <a:buChar char="•"/>
              <a:defRPr sz="3500">
                <a:latin typeface="Arial"/>
                <a:ea typeface="Arial"/>
                <a:cs typeface="Arial"/>
                <a:sym typeface="Arial"/>
              </a:defRPr>
            </a:pPr>
            <a:r>
              <a:rPr lang="en-US" sz="2000" b="1" dirty="0">
                <a:latin typeface="Century Gothic" panose="020B0502020202020204" pitchFamily="34" charset="0"/>
              </a:rPr>
              <a:t>Why is there no accurate total count?</a:t>
            </a:r>
          </a:p>
          <a:p>
            <a:pPr lvl="1" defTabSz="457200">
              <a:lnSpc>
                <a:spcPct val="130000"/>
              </a:lnSpc>
              <a:defRPr sz="3500">
                <a:latin typeface="Arial"/>
                <a:ea typeface="Arial"/>
                <a:cs typeface="Arial"/>
                <a:sym typeface="Arial"/>
              </a:defRPr>
            </a:pPr>
            <a:r>
              <a:rPr lang="en-US" sz="2000" dirty="0">
                <a:latin typeface="Century Gothic" panose="020B0502020202020204" pitchFamily="34" charset="0"/>
              </a:rPr>
              <a:t>Only people who receive an MBC diagnosis as their first or De Novo diagnosis are counted</a:t>
            </a:r>
          </a:p>
          <a:p>
            <a:pPr defTabSz="457200">
              <a:lnSpc>
                <a:spcPct val="130000"/>
              </a:lnSpc>
              <a:spcBef>
                <a:spcPts val="0"/>
              </a:spcBef>
              <a:defRPr sz="3500">
                <a:latin typeface="Arial"/>
                <a:ea typeface="Arial"/>
                <a:cs typeface="Arial"/>
                <a:sym typeface="Arial"/>
              </a:defRPr>
            </a:pPr>
            <a:r>
              <a:rPr lang="en-US" sz="2000" dirty="0">
                <a:solidFill>
                  <a:srgbClr val="848283"/>
                </a:solidFill>
                <a:latin typeface="Century Gothic" panose="020B0502020202020204" pitchFamily="34" charset="0"/>
              </a:rPr>
              <a:t>	</a:t>
            </a:r>
            <a:r>
              <a:rPr lang="en-US" sz="2000" dirty="0">
                <a:latin typeface="Century Gothic" panose="020B0502020202020204" pitchFamily="34" charset="0"/>
              </a:rPr>
              <a:t>People who receive an MBC diagnosis </a:t>
            </a:r>
            <a:r>
              <a:rPr lang="en-US" sz="2000" b="1" dirty="0">
                <a:solidFill>
                  <a:srgbClr val="FCB813"/>
                </a:solidFill>
                <a:latin typeface="Century Gothic" panose="020B0502020202020204" pitchFamily="34" charset="0"/>
              </a:rPr>
              <a:t>after</a:t>
            </a:r>
            <a:r>
              <a:rPr lang="en-US" sz="2000" dirty="0">
                <a:solidFill>
                  <a:srgbClr val="FCB813"/>
                </a:solidFill>
                <a:latin typeface="Century Gothic" panose="020B0502020202020204" pitchFamily="34" charset="0"/>
              </a:rPr>
              <a:t> </a:t>
            </a:r>
            <a:r>
              <a:rPr lang="en-US" sz="2000" dirty="0">
                <a:latin typeface="Century Gothic" panose="020B0502020202020204" pitchFamily="34" charset="0"/>
              </a:rPr>
              <a:t>being treated </a:t>
            </a:r>
            <a:br>
              <a:rPr lang="en-US" sz="2000" dirty="0">
                <a:latin typeface="Century Gothic" panose="020B0502020202020204" pitchFamily="34" charset="0"/>
              </a:rPr>
            </a:br>
            <a:r>
              <a:rPr lang="en-US" sz="2000" dirty="0">
                <a:latin typeface="Century Gothic" panose="020B0502020202020204" pitchFamily="34" charset="0"/>
              </a:rPr>
              <a:t>	for early-stage breast cancer are </a:t>
            </a:r>
            <a:r>
              <a:rPr lang="en-US" sz="2000" b="1" dirty="0">
                <a:solidFill>
                  <a:srgbClr val="FCB813"/>
                </a:solidFill>
                <a:latin typeface="Century Gothic" panose="020B0502020202020204" pitchFamily="34" charset="0"/>
              </a:rPr>
              <a:t>not counted</a:t>
            </a:r>
          </a:p>
        </p:txBody>
      </p:sp>
      <p:pic>
        <p:nvPicPr>
          <p:cNvPr id="23" name="Picture 22">
            <a:extLst>
              <a:ext uri="{FF2B5EF4-FFF2-40B4-BE49-F238E27FC236}">
                <a16:creationId xmlns:a16="http://schemas.microsoft.com/office/drawing/2014/main" id="{89657E86-3115-8843-96F3-441E1E48D367}"/>
              </a:ext>
            </a:extLst>
          </p:cNvPr>
          <p:cNvPicPr>
            <a:picLocks noChangeAspect="1"/>
          </p:cNvPicPr>
          <p:nvPr/>
        </p:nvPicPr>
        <p:blipFill>
          <a:blip r:embed="rId3"/>
          <a:stretch>
            <a:fillRect/>
          </a:stretch>
        </p:blipFill>
        <p:spPr>
          <a:xfrm>
            <a:off x="1724383" y="3566956"/>
            <a:ext cx="119862" cy="214300"/>
          </a:xfrm>
          <a:prstGeom prst="rect">
            <a:avLst/>
          </a:prstGeom>
        </p:spPr>
      </p:pic>
      <p:pic>
        <p:nvPicPr>
          <p:cNvPr id="30" name="Picture 29">
            <a:extLst>
              <a:ext uri="{FF2B5EF4-FFF2-40B4-BE49-F238E27FC236}">
                <a16:creationId xmlns:a16="http://schemas.microsoft.com/office/drawing/2014/main" id="{CB5C20D4-21AC-154D-A931-F85A42F76F37}"/>
              </a:ext>
            </a:extLst>
          </p:cNvPr>
          <p:cNvPicPr>
            <a:picLocks noChangeAspect="1"/>
          </p:cNvPicPr>
          <p:nvPr/>
        </p:nvPicPr>
        <p:blipFill>
          <a:blip r:embed="rId3"/>
          <a:stretch>
            <a:fillRect/>
          </a:stretch>
        </p:blipFill>
        <p:spPr>
          <a:xfrm>
            <a:off x="1724383" y="4350639"/>
            <a:ext cx="119862" cy="214300"/>
          </a:xfrm>
          <a:prstGeom prst="rect">
            <a:avLst/>
          </a:prstGeom>
        </p:spPr>
      </p:pic>
      <p:sp>
        <p:nvSpPr>
          <p:cNvPr id="2" name="Rectangle 1">
            <a:extLst>
              <a:ext uri="{FF2B5EF4-FFF2-40B4-BE49-F238E27FC236}">
                <a16:creationId xmlns:a16="http://schemas.microsoft.com/office/drawing/2014/main" id="{BAE024AB-1859-4B96-856C-367DC9CE8963}"/>
              </a:ext>
            </a:extLst>
          </p:cNvPr>
          <p:cNvSpPr/>
          <p:nvPr/>
        </p:nvSpPr>
        <p:spPr>
          <a:xfrm>
            <a:off x="1" y="228706"/>
            <a:ext cx="12192000" cy="1323439"/>
          </a:xfrm>
          <a:prstGeom prst="rect">
            <a:avLst/>
          </a:prstGeom>
        </p:spPr>
        <p:txBody>
          <a:bodyPr wrap="square">
            <a:spAutoFit/>
          </a:bodyPr>
          <a:lstStyle/>
          <a:p>
            <a:pPr algn="ctr"/>
            <a:r>
              <a:rPr lang="en-US" sz="4000" b="1" dirty="0">
                <a:latin typeface="Century Gothic" panose="020B0502020202020204" pitchFamily="34" charset="0"/>
              </a:rPr>
              <a:t>How many people in </a:t>
            </a:r>
            <a:br>
              <a:rPr lang="en-US" sz="4000" b="1" dirty="0">
                <a:latin typeface="Century Gothic" panose="020B0502020202020204" pitchFamily="34" charset="0"/>
              </a:rPr>
            </a:br>
            <a:r>
              <a:rPr lang="en-US" sz="4000" b="1" dirty="0">
                <a:latin typeface="Century Gothic" panose="020B0502020202020204" pitchFamily="34" charset="0"/>
              </a:rPr>
              <a:t>the US live with MBC?</a:t>
            </a:r>
          </a:p>
        </p:txBody>
      </p:sp>
      <p:pic>
        <p:nvPicPr>
          <p:cNvPr id="5" name="Picture 4">
            <a:extLst>
              <a:ext uri="{FF2B5EF4-FFF2-40B4-BE49-F238E27FC236}">
                <a16:creationId xmlns:a16="http://schemas.microsoft.com/office/drawing/2014/main" id="{CD7CB0C2-CAA8-4572-7D96-0FA1A0427316}"/>
              </a:ext>
            </a:extLst>
          </p:cNvPr>
          <p:cNvPicPr>
            <a:picLocks noChangeAspect="1"/>
          </p:cNvPicPr>
          <p:nvPr/>
        </p:nvPicPr>
        <p:blipFill>
          <a:blip r:embed="rId4"/>
          <a:stretch>
            <a:fillRect/>
          </a:stretch>
        </p:blipFill>
        <p:spPr>
          <a:xfrm rot="21192261">
            <a:off x="343528" y="395213"/>
            <a:ext cx="2009868" cy="464545"/>
          </a:xfrm>
          <a:prstGeom prst="rect">
            <a:avLst/>
          </a:prstGeom>
        </p:spPr>
      </p:pic>
      <p:cxnSp>
        <p:nvCxnSpPr>
          <p:cNvPr id="8" name="Straight Connector 7">
            <a:extLst>
              <a:ext uri="{FF2B5EF4-FFF2-40B4-BE49-F238E27FC236}">
                <a16:creationId xmlns:a16="http://schemas.microsoft.com/office/drawing/2014/main" id="{72488681-37FD-CA32-D41A-0D12EE85B3EF}"/>
              </a:ext>
            </a:extLst>
          </p:cNvPr>
          <p:cNvCxnSpPr>
            <a:cxnSpLocks/>
          </p:cNvCxnSpPr>
          <p:nvPr/>
        </p:nvCxnSpPr>
        <p:spPr>
          <a:xfrm>
            <a:off x="5516089" y="1636673"/>
            <a:ext cx="1159823" cy="0"/>
          </a:xfrm>
          <a:prstGeom prst="line">
            <a:avLst/>
          </a:prstGeom>
          <a:ln w="47625">
            <a:solidFill>
              <a:srgbClr val="FDB913"/>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5CB3FE25-CC67-2AA6-6E6D-7D9AF24E51A7}"/>
              </a:ext>
            </a:extLst>
          </p:cNvPr>
          <p:cNvPicPr>
            <a:picLocks noChangeAspect="1"/>
          </p:cNvPicPr>
          <p:nvPr/>
        </p:nvPicPr>
        <p:blipFill rotWithShape="1">
          <a:blip r:embed="rId5">
            <a:extLst>
              <a:ext uri="{28A0092B-C50C-407E-A947-70E740481C1C}">
                <a14:useLocalDpi xmlns:a14="http://schemas.microsoft.com/office/drawing/2010/main" val="0"/>
              </a:ext>
            </a:extLst>
          </a:blip>
          <a:srcRect t="1" b="35784"/>
          <a:stretch/>
        </p:blipFill>
        <p:spPr>
          <a:xfrm>
            <a:off x="9649345" y="6089704"/>
            <a:ext cx="2307571" cy="368535"/>
          </a:xfrm>
          <a:prstGeom prst="rect">
            <a:avLst/>
          </a:prstGeom>
        </p:spPr>
      </p:pic>
      <p:sp>
        <p:nvSpPr>
          <p:cNvPr id="4" name="TextBox 3">
            <a:extLst>
              <a:ext uri="{FF2B5EF4-FFF2-40B4-BE49-F238E27FC236}">
                <a16:creationId xmlns:a16="http://schemas.microsoft.com/office/drawing/2014/main" id="{91ECA5BC-438C-8172-8447-06C534B73CD2}"/>
              </a:ext>
            </a:extLst>
          </p:cNvPr>
          <p:cNvSpPr txBox="1"/>
          <p:nvPr/>
        </p:nvSpPr>
        <p:spPr>
          <a:xfrm>
            <a:off x="10099741" y="6562224"/>
            <a:ext cx="1857175" cy="134139"/>
          </a:xfrm>
          <a:prstGeom prst="rect">
            <a:avLst/>
          </a:prstGeom>
          <a:noFill/>
        </p:spPr>
        <p:txBody>
          <a:bodyPr wrap="none" lIns="27432" tIns="0" rIns="27432" bIns="27432" rtlCol="0">
            <a:spAutoFit/>
          </a:bodyPr>
          <a:lstStyle/>
          <a:p>
            <a:pPr>
              <a:lnSpc>
                <a:spcPts val="900"/>
              </a:lnSpc>
            </a:pPr>
            <a:r>
              <a:rPr lang="en-US" sz="700" dirty="0">
                <a:solidFill>
                  <a:schemeClr val="bg1">
                    <a:lumMod val="65000"/>
                  </a:schemeClr>
                </a:solidFill>
                <a:latin typeface="Century Gothic" panose="020B0502020202020204" pitchFamily="34" charset="0"/>
              </a:rPr>
              <a:t>© 2025 Metastatic Breast Cancer Alliance</a:t>
            </a:r>
          </a:p>
        </p:txBody>
      </p:sp>
    </p:spTree>
    <p:extLst>
      <p:ext uri="{BB962C8B-B14F-4D97-AF65-F5344CB8AC3E}">
        <p14:creationId xmlns:p14="http://schemas.microsoft.com/office/powerpoint/2010/main" val="214308336"/>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26" name="Picture 25" descr="Icon&#10;&#10;Description automatically generated">
            <a:extLst>
              <a:ext uri="{FF2B5EF4-FFF2-40B4-BE49-F238E27FC236}">
                <a16:creationId xmlns:a16="http://schemas.microsoft.com/office/drawing/2014/main" id="{CF4568F1-7691-E148-87BD-DC74CA3EBDC7}"/>
              </a:ext>
            </a:extLst>
          </p:cNvPr>
          <p:cNvPicPr>
            <a:picLocks noChangeAspect="1"/>
          </p:cNvPicPr>
          <p:nvPr/>
        </p:nvPicPr>
        <p:blipFill>
          <a:blip r:embed="rId3"/>
          <a:srcRect r="1589"/>
          <a:stretch/>
        </p:blipFill>
        <p:spPr>
          <a:xfrm>
            <a:off x="5945569" y="1753634"/>
            <a:ext cx="6246432" cy="3570356"/>
          </a:xfrm>
          <a:prstGeom prst="rect">
            <a:avLst/>
          </a:prstGeom>
        </p:spPr>
      </p:pic>
      <p:pic>
        <p:nvPicPr>
          <p:cNvPr id="27" name="Picture 26">
            <a:extLst>
              <a:ext uri="{FF2B5EF4-FFF2-40B4-BE49-F238E27FC236}">
                <a16:creationId xmlns:a16="http://schemas.microsoft.com/office/drawing/2014/main" id="{A7777574-1DD2-0C45-B841-87196212042D}"/>
              </a:ext>
            </a:extLst>
          </p:cNvPr>
          <p:cNvPicPr>
            <a:picLocks noChangeAspect="1"/>
          </p:cNvPicPr>
          <p:nvPr/>
        </p:nvPicPr>
        <p:blipFill>
          <a:blip r:embed="rId4"/>
          <a:srcRect r="3043"/>
          <a:stretch>
            <a:fillRect/>
          </a:stretch>
        </p:blipFill>
        <p:spPr>
          <a:xfrm>
            <a:off x="0" y="1753634"/>
            <a:ext cx="6154201" cy="3570356"/>
          </a:xfrm>
          <a:prstGeom prst="rect">
            <a:avLst/>
          </a:prstGeom>
        </p:spPr>
      </p:pic>
      <p:sp>
        <p:nvSpPr>
          <p:cNvPr id="28" name="Oval 27">
            <a:extLst>
              <a:ext uri="{FF2B5EF4-FFF2-40B4-BE49-F238E27FC236}">
                <a16:creationId xmlns:a16="http://schemas.microsoft.com/office/drawing/2014/main" id="{7959E97B-C1D1-CB45-A7BE-0D026FED2E40}"/>
              </a:ext>
            </a:extLst>
          </p:cNvPr>
          <p:cNvSpPr/>
          <p:nvPr/>
        </p:nvSpPr>
        <p:spPr>
          <a:xfrm>
            <a:off x="5142101" y="1816505"/>
            <a:ext cx="1787576" cy="16915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2. Why is counting every living MBC patient important? (CAROLINE)…">
            <a:extLst>
              <a:ext uri="{FF2B5EF4-FFF2-40B4-BE49-F238E27FC236}">
                <a16:creationId xmlns:a16="http://schemas.microsoft.com/office/drawing/2014/main" id="{589DFB92-BBB3-CC44-AC2C-268531185B9A}"/>
              </a:ext>
            </a:extLst>
          </p:cNvPr>
          <p:cNvSpPr txBox="1"/>
          <p:nvPr/>
        </p:nvSpPr>
        <p:spPr>
          <a:xfrm>
            <a:off x="1984697" y="5409472"/>
            <a:ext cx="8339008" cy="12868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ctr" defTabSz="457200">
              <a:lnSpc>
                <a:spcPct val="110000"/>
              </a:lnSpc>
              <a:spcBef>
                <a:spcPts val="0"/>
              </a:spcBef>
              <a:defRPr sz="3500">
                <a:latin typeface="Arial"/>
                <a:ea typeface="Arial"/>
                <a:cs typeface="Arial"/>
                <a:sym typeface="Arial"/>
              </a:defRPr>
            </a:pPr>
            <a:r>
              <a:rPr lang="en-US" sz="2400" dirty="0">
                <a:latin typeface="Century Gothic" panose="020B0502020202020204" pitchFamily="34" charset="0"/>
              </a:rPr>
              <a:t>What we do not count </a:t>
            </a:r>
            <a:r>
              <a:rPr lang="en-US" sz="2400" b="1" dirty="0">
                <a:latin typeface="Century Gothic" panose="020B0502020202020204" pitchFamily="34" charset="0"/>
              </a:rPr>
              <a:t>can be easily overlooked, and MBC research needs to receive a fair portion of the breast cancer research funding.</a:t>
            </a:r>
          </a:p>
        </p:txBody>
      </p:sp>
      <p:pic>
        <p:nvPicPr>
          <p:cNvPr id="24" name="Picture 23">
            <a:extLst>
              <a:ext uri="{FF2B5EF4-FFF2-40B4-BE49-F238E27FC236}">
                <a16:creationId xmlns:a16="http://schemas.microsoft.com/office/drawing/2014/main" id="{E3500C05-30BD-5D48-A1B1-4BBFBE8C764D}"/>
              </a:ext>
            </a:extLst>
          </p:cNvPr>
          <p:cNvPicPr>
            <a:picLocks noChangeAspect="1"/>
          </p:cNvPicPr>
          <p:nvPr/>
        </p:nvPicPr>
        <p:blipFill>
          <a:blip r:embed="rId5"/>
          <a:stretch>
            <a:fillRect/>
          </a:stretch>
        </p:blipFill>
        <p:spPr>
          <a:xfrm>
            <a:off x="5646735" y="2022325"/>
            <a:ext cx="1113830" cy="1008752"/>
          </a:xfrm>
          <a:prstGeom prst="rect">
            <a:avLst/>
          </a:prstGeom>
        </p:spPr>
      </p:pic>
      <p:pic>
        <p:nvPicPr>
          <p:cNvPr id="25" name="Picture 24">
            <a:extLst>
              <a:ext uri="{FF2B5EF4-FFF2-40B4-BE49-F238E27FC236}">
                <a16:creationId xmlns:a16="http://schemas.microsoft.com/office/drawing/2014/main" id="{C58F3005-9537-F045-B81E-A73EC0FEEDAA}"/>
              </a:ext>
            </a:extLst>
          </p:cNvPr>
          <p:cNvPicPr>
            <a:picLocks noChangeAspect="1"/>
          </p:cNvPicPr>
          <p:nvPr/>
        </p:nvPicPr>
        <p:blipFill>
          <a:blip r:embed="rId6"/>
          <a:stretch>
            <a:fillRect/>
          </a:stretch>
        </p:blipFill>
        <p:spPr>
          <a:xfrm flipH="1">
            <a:off x="5285556" y="2494430"/>
            <a:ext cx="764341" cy="692234"/>
          </a:xfrm>
          <a:prstGeom prst="rect">
            <a:avLst/>
          </a:prstGeom>
        </p:spPr>
      </p:pic>
      <p:sp>
        <p:nvSpPr>
          <p:cNvPr id="4" name="Rectangle 3">
            <a:extLst>
              <a:ext uri="{FF2B5EF4-FFF2-40B4-BE49-F238E27FC236}">
                <a16:creationId xmlns:a16="http://schemas.microsoft.com/office/drawing/2014/main" id="{66FA87EE-70E7-97BF-E208-5086B72CD297}"/>
              </a:ext>
            </a:extLst>
          </p:cNvPr>
          <p:cNvSpPr/>
          <p:nvPr/>
        </p:nvSpPr>
        <p:spPr>
          <a:xfrm>
            <a:off x="693406" y="220119"/>
            <a:ext cx="11114425" cy="1323439"/>
          </a:xfrm>
          <a:prstGeom prst="rect">
            <a:avLst/>
          </a:prstGeom>
        </p:spPr>
        <p:txBody>
          <a:bodyPr wrap="square">
            <a:spAutoFit/>
          </a:bodyPr>
          <a:lstStyle/>
          <a:p>
            <a:pPr algn="ctr"/>
            <a:r>
              <a:rPr lang="en-US" sz="4000" b="1" dirty="0">
                <a:latin typeface="Century Gothic" panose="020B0502020202020204" pitchFamily="34" charset="0"/>
              </a:rPr>
              <a:t>Counting every MBC patient </a:t>
            </a:r>
          </a:p>
          <a:p>
            <a:pPr algn="ctr"/>
            <a:r>
              <a:rPr lang="en-US" sz="4000" b="1" dirty="0">
                <a:latin typeface="Century Gothic" panose="020B0502020202020204" pitchFamily="34" charset="0"/>
              </a:rPr>
              <a:t>is important because…</a:t>
            </a:r>
          </a:p>
        </p:txBody>
      </p:sp>
      <p:sp>
        <p:nvSpPr>
          <p:cNvPr id="8" name="TextBox 7">
            <a:extLst>
              <a:ext uri="{FF2B5EF4-FFF2-40B4-BE49-F238E27FC236}">
                <a16:creationId xmlns:a16="http://schemas.microsoft.com/office/drawing/2014/main" id="{5DD67538-A90E-6A56-5F84-977F65B55D96}"/>
              </a:ext>
            </a:extLst>
          </p:cNvPr>
          <p:cNvSpPr txBox="1"/>
          <p:nvPr/>
        </p:nvSpPr>
        <p:spPr>
          <a:xfrm>
            <a:off x="10099741" y="6562224"/>
            <a:ext cx="1857175" cy="134139"/>
          </a:xfrm>
          <a:prstGeom prst="rect">
            <a:avLst/>
          </a:prstGeom>
          <a:noFill/>
        </p:spPr>
        <p:txBody>
          <a:bodyPr wrap="none" lIns="27432" tIns="0" rIns="27432" bIns="27432" rtlCol="0">
            <a:spAutoFit/>
          </a:bodyPr>
          <a:lstStyle/>
          <a:p>
            <a:pPr>
              <a:lnSpc>
                <a:spcPts val="900"/>
              </a:lnSpc>
            </a:pPr>
            <a:r>
              <a:rPr lang="en-US" sz="700" dirty="0">
                <a:solidFill>
                  <a:schemeClr val="bg1">
                    <a:lumMod val="65000"/>
                  </a:schemeClr>
                </a:solidFill>
                <a:latin typeface="Century Gothic" panose="020B0502020202020204" pitchFamily="34" charset="0"/>
              </a:rPr>
              <a:t>© 2025 Metastatic Breast Cancer Alliance</a:t>
            </a:r>
          </a:p>
        </p:txBody>
      </p:sp>
    </p:spTree>
    <p:extLst>
      <p:ext uri="{BB962C8B-B14F-4D97-AF65-F5344CB8AC3E}">
        <p14:creationId xmlns:p14="http://schemas.microsoft.com/office/powerpoint/2010/main" val="3298339930"/>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3. Are there significant numbers of deaths of females from MBC each year? (SHIRLEY)…">
            <a:extLst>
              <a:ext uri="{FF2B5EF4-FFF2-40B4-BE49-F238E27FC236}">
                <a16:creationId xmlns:a16="http://schemas.microsoft.com/office/drawing/2014/main" id="{C194C7DA-EFFD-FA46-B58B-4F152B899DBA}"/>
              </a:ext>
            </a:extLst>
          </p:cNvPr>
          <p:cNvSpPr txBox="1"/>
          <p:nvPr/>
        </p:nvSpPr>
        <p:spPr>
          <a:xfrm>
            <a:off x="1199426" y="2130002"/>
            <a:ext cx="10170939" cy="34595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marL="171450" indent="-171450">
              <a:lnSpc>
                <a:spcPts val="2360"/>
              </a:lnSpc>
              <a:buFont typeface="Arial" panose="020B0604020202020204" pitchFamily="34" charset="0"/>
              <a:buChar char="•"/>
            </a:pPr>
            <a:r>
              <a:rPr lang="en-US" sz="1700" dirty="0">
                <a:latin typeface="Century Gothic" panose="020B0502020202020204" pitchFamily="34" charset="0"/>
              </a:rPr>
              <a:t>ASCO's website, </a:t>
            </a:r>
            <a:r>
              <a:rPr lang="en-US" sz="1700" u="sng" dirty="0" err="1">
                <a:solidFill>
                  <a:srgbClr val="FFB301"/>
                </a:solidFill>
                <a:latin typeface="Century Gothic" panose="020B0502020202020204" pitchFamily="34" charset="0"/>
              </a:rPr>
              <a:t>cancer.net</a:t>
            </a:r>
            <a:r>
              <a:rPr lang="en-US" sz="1700" dirty="0">
                <a:latin typeface="Century Gothic" panose="020B0502020202020204" pitchFamily="34" charset="0"/>
              </a:rPr>
              <a:t>, estimated that 42,250 women would die from breast cancer in 2024.	</a:t>
            </a:r>
            <a:endParaRPr lang="en-US" sz="1700" dirty="0">
              <a:effectLst/>
              <a:latin typeface="Century Gothic" panose="020B0502020202020204" pitchFamily="34" charset="0"/>
            </a:endParaRPr>
          </a:p>
          <a:p>
            <a:pPr marL="171450" indent="-171450">
              <a:lnSpc>
                <a:spcPts val="2360"/>
              </a:lnSpc>
              <a:buFont typeface="Arial" panose="020B0604020202020204" pitchFamily="34" charset="0"/>
              <a:buChar char="•"/>
            </a:pPr>
            <a:r>
              <a:rPr lang="en-US" sz="1700" dirty="0">
                <a:effectLst/>
                <a:latin typeface="Century Gothic" panose="020B0502020202020204" pitchFamily="34" charset="0"/>
              </a:rPr>
              <a:t>Breast cancer is the second leading cause of cancer death in women. (Only lung cancer kills more women each year.)</a:t>
            </a:r>
          </a:p>
          <a:p>
            <a:pPr marL="171450" indent="-171450">
              <a:lnSpc>
                <a:spcPts val="2360"/>
              </a:lnSpc>
              <a:buFont typeface="Arial" panose="020B0604020202020204" pitchFamily="34" charset="0"/>
              <a:buChar char="•"/>
            </a:pPr>
            <a:r>
              <a:rPr lang="en-US" sz="1700" dirty="0">
                <a:latin typeface="Century Gothic" panose="020B0502020202020204" pitchFamily="34" charset="0"/>
                <a:cs typeface="Oriya Sangam MN" pitchFamily="2" charset="0"/>
              </a:rPr>
              <a:t>Black women have the highest death rate from breast cancer. This is thought to be partially because Black women have a higher risk of triple-negative breast cancer, more than any other racial or ethnic group.</a:t>
            </a:r>
            <a:endParaRPr lang="en-US" sz="1700" dirty="0">
              <a:effectLst/>
              <a:latin typeface="Century Gothic" panose="020B0502020202020204" pitchFamily="34" charset="0"/>
            </a:endParaRPr>
          </a:p>
          <a:p>
            <a:pPr marL="171450" indent="-171450">
              <a:lnSpc>
                <a:spcPts val="2360"/>
              </a:lnSpc>
              <a:buFont typeface="Arial" panose="020B0604020202020204" pitchFamily="34" charset="0"/>
              <a:buChar char="•"/>
            </a:pPr>
            <a:r>
              <a:rPr lang="en-US" sz="1700" dirty="0">
                <a:effectLst/>
                <a:latin typeface="Century Gothic" panose="020B0502020202020204" pitchFamily="34" charset="0"/>
              </a:rPr>
              <a:t>The chance that any woman will die </a:t>
            </a:r>
            <a:r>
              <a:rPr lang="en-US" sz="1700" dirty="0">
                <a:effectLst/>
                <a:latin typeface="Century Gothic" panose="020B0502020202020204" pitchFamily="34" charset="0"/>
                <a:cs typeface="Oriya Sangam MN" pitchFamily="2" charset="0"/>
              </a:rPr>
              <a:t>from breast cancer is about 1 in 40 (about 2.5%).</a:t>
            </a:r>
          </a:p>
          <a:p>
            <a:pPr marL="171450" indent="-171450">
              <a:lnSpc>
                <a:spcPts val="2360"/>
              </a:lnSpc>
              <a:buFont typeface="Arial" panose="020B0604020202020204" pitchFamily="34" charset="0"/>
              <a:buChar char="•"/>
            </a:pPr>
            <a:r>
              <a:rPr lang="en-US" sz="1700" dirty="0">
                <a:effectLst/>
                <a:latin typeface="Century Gothic" panose="020B0502020202020204" pitchFamily="34" charset="0"/>
                <a:cs typeface="Oriya Sangam MN" pitchFamily="2" charset="0"/>
              </a:rPr>
              <a:t>Women of all ages receive MBC diagnoses.</a:t>
            </a:r>
          </a:p>
          <a:p>
            <a:pPr marL="171450" indent="-171450">
              <a:lnSpc>
                <a:spcPts val="2360"/>
              </a:lnSpc>
              <a:buFont typeface="Arial" panose="020B0604020202020204" pitchFamily="34" charset="0"/>
              <a:buChar char="•"/>
            </a:pPr>
            <a:r>
              <a:rPr lang="en-US" sz="1700" dirty="0">
                <a:effectLst/>
                <a:latin typeface="Century Gothic" panose="020B0502020202020204" pitchFamily="34" charset="0"/>
                <a:cs typeface="Oriya Sangam MN" pitchFamily="2" charset="0"/>
              </a:rPr>
              <a:t>Younger women and males are more likely to receive an MBC diagnosis as their first diagnosis.</a:t>
            </a:r>
          </a:p>
          <a:p>
            <a:pPr>
              <a:lnSpc>
                <a:spcPts val="2360"/>
              </a:lnSpc>
            </a:pPr>
            <a:endParaRPr sz="1700" dirty="0">
              <a:latin typeface="Century Gothic" panose="020B0502020202020204" pitchFamily="34" charset="0"/>
              <a:cs typeface="Oriya Sangam MN" pitchFamily="2" charset="0"/>
            </a:endParaRPr>
          </a:p>
        </p:txBody>
      </p:sp>
      <p:sp>
        <p:nvSpPr>
          <p:cNvPr id="2" name="Rectangle 1">
            <a:extLst>
              <a:ext uri="{FF2B5EF4-FFF2-40B4-BE49-F238E27FC236}">
                <a16:creationId xmlns:a16="http://schemas.microsoft.com/office/drawing/2014/main" id="{F9868E21-86EB-B042-96D9-DBE2F9665B2E}"/>
              </a:ext>
            </a:extLst>
          </p:cNvPr>
          <p:cNvSpPr/>
          <p:nvPr/>
        </p:nvSpPr>
        <p:spPr>
          <a:xfrm>
            <a:off x="542491" y="6327468"/>
            <a:ext cx="6096000" cy="215444"/>
          </a:xfrm>
          <a:prstGeom prst="rect">
            <a:avLst/>
          </a:prstGeom>
        </p:spPr>
        <p:txBody>
          <a:bodyPr>
            <a:spAutoFit/>
          </a:bodyPr>
          <a:lstStyle/>
          <a:p>
            <a:r>
              <a:rPr lang="en-US" sz="800" dirty="0">
                <a:latin typeface="Century Gothic" panose="020B0502020202020204" pitchFamily="34" charset="0"/>
              </a:rPr>
              <a:t>Source: </a:t>
            </a:r>
            <a:r>
              <a:rPr lang="en-US" sz="800" dirty="0">
                <a:latin typeface="Century Gothic" panose="020B0502020202020204" pitchFamily="34" charset="0"/>
                <a:hlinkClick r:id="rId3"/>
              </a:rPr>
              <a:t>https://www.cancer.net/cancer-types/breast-cancer/statistics</a:t>
            </a:r>
            <a:endParaRPr lang="en-US" sz="800" dirty="0">
              <a:solidFill>
                <a:srgbClr val="000000"/>
              </a:solidFill>
              <a:latin typeface="Century Gothic" panose="020B0502020202020204" pitchFamily="34" charset="0"/>
              <a:sym typeface="Helvetica Neue"/>
            </a:endParaRPr>
          </a:p>
        </p:txBody>
      </p:sp>
      <p:sp>
        <p:nvSpPr>
          <p:cNvPr id="5" name="Rectangle 4">
            <a:extLst>
              <a:ext uri="{FF2B5EF4-FFF2-40B4-BE49-F238E27FC236}">
                <a16:creationId xmlns:a16="http://schemas.microsoft.com/office/drawing/2014/main" id="{AD7C672C-DCFB-75B2-A19C-4F62C50FE860}"/>
              </a:ext>
            </a:extLst>
          </p:cNvPr>
          <p:cNvSpPr/>
          <p:nvPr/>
        </p:nvSpPr>
        <p:spPr>
          <a:xfrm>
            <a:off x="1916319" y="315319"/>
            <a:ext cx="8359363" cy="1323439"/>
          </a:xfrm>
          <a:prstGeom prst="rect">
            <a:avLst/>
          </a:prstGeom>
        </p:spPr>
        <p:txBody>
          <a:bodyPr wrap="square">
            <a:spAutoFit/>
          </a:bodyPr>
          <a:lstStyle/>
          <a:p>
            <a:pPr algn="ctr"/>
            <a:r>
              <a:rPr lang="en-US" sz="4000" b="1" dirty="0">
                <a:latin typeface="Century Gothic" panose="020B0502020202020204" pitchFamily="34" charset="0"/>
              </a:rPr>
              <a:t>The improvement in breast cancer survival rates has slowed</a:t>
            </a:r>
          </a:p>
        </p:txBody>
      </p:sp>
      <p:pic>
        <p:nvPicPr>
          <p:cNvPr id="6" name="Picture 5">
            <a:extLst>
              <a:ext uri="{FF2B5EF4-FFF2-40B4-BE49-F238E27FC236}">
                <a16:creationId xmlns:a16="http://schemas.microsoft.com/office/drawing/2014/main" id="{A4B9BD67-5E3A-B5D0-04EE-7562AC1F75B4}"/>
              </a:ext>
            </a:extLst>
          </p:cNvPr>
          <p:cNvPicPr>
            <a:picLocks noChangeAspect="1"/>
          </p:cNvPicPr>
          <p:nvPr/>
        </p:nvPicPr>
        <p:blipFill>
          <a:blip r:embed="rId4"/>
          <a:stretch>
            <a:fillRect/>
          </a:stretch>
        </p:blipFill>
        <p:spPr>
          <a:xfrm rot="21192261">
            <a:off x="343528" y="395213"/>
            <a:ext cx="2009868" cy="464545"/>
          </a:xfrm>
          <a:prstGeom prst="rect">
            <a:avLst/>
          </a:prstGeom>
        </p:spPr>
      </p:pic>
      <p:cxnSp>
        <p:nvCxnSpPr>
          <p:cNvPr id="7" name="Straight Connector 6">
            <a:extLst>
              <a:ext uri="{FF2B5EF4-FFF2-40B4-BE49-F238E27FC236}">
                <a16:creationId xmlns:a16="http://schemas.microsoft.com/office/drawing/2014/main" id="{298861D1-3848-5E0C-4C67-B95CA443928F}"/>
              </a:ext>
            </a:extLst>
          </p:cNvPr>
          <p:cNvCxnSpPr>
            <a:cxnSpLocks/>
          </p:cNvCxnSpPr>
          <p:nvPr/>
        </p:nvCxnSpPr>
        <p:spPr>
          <a:xfrm>
            <a:off x="5516089" y="1771300"/>
            <a:ext cx="1159823" cy="0"/>
          </a:xfrm>
          <a:prstGeom prst="line">
            <a:avLst/>
          </a:prstGeom>
          <a:ln w="47625">
            <a:solidFill>
              <a:srgbClr val="FDB913"/>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FD69474B-0A02-A4D9-AA91-A6643CAB0C38}"/>
              </a:ext>
            </a:extLst>
          </p:cNvPr>
          <p:cNvPicPr>
            <a:picLocks noChangeAspect="1"/>
          </p:cNvPicPr>
          <p:nvPr/>
        </p:nvPicPr>
        <p:blipFill rotWithShape="1">
          <a:blip r:embed="rId5">
            <a:extLst>
              <a:ext uri="{28A0092B-C50C-407E-A947-70E740481C1C}">
                <a14:useLocalDpi xmlns:a14="http://schemas.microsoft.com/office/drawing/2010/main" val="0"/>
              </a:ext>
            </a:extLst>
          </a:blip>
          <a:srcRect t="1" b="35784"/>
          <a:stretch/>
        </p:blipFill>
        <p:spPr>
          <a:xfrm>
            <a:off x="9649345" y="6089704"/>
            <a:ext cx="2307571" cy="368535"/>
          </a:xfrm>
          <a:prstGeom prst="rect">
            <a:avLst/>
          </a:prstGeom>
        </p:spPr>
      </p:pic>
      <p:sp>
        <p:nvSpPr>
          <p:cNvPr id="12" name="TextBox 11">
            <a:extLst>
              <a:ext uri="{FF2B5EF4-FFF2-40B4-BE49-F238E27FC236}">
                <a16:creationId xmlns:a16="http://schemas.microsoft.com/office/drawing/2014/main" id="{9C3CEB48-A8AB-3E6B-3D1F-833CE0BDE0FA}"/>
              </a:ext>
            </a:extLst>
          </p:cNvPr>
          <p:cNvSpPr txBox="1"/>
          <p:nvPr/>
        </p:nvSpPr>
        <p:spPr>
          <a:xfrm>
            <a:off x="10099741" y="6562224"/>
            <a:ext cx="1857175" cy="134139"/>
          </a:xfrm>
          <a:prstGeom prst="rect">
            <a:avLst/>
          </a:prstGeom>
          <a:noFill/>
        </p:spPr>
        <p:txBody>
          <a:bodyPr wrap="none" lIns="27432" tIns="0" rIns="27432" bIns="27432" rtlCol="0">
            <a:spAutoFit/>
          </a:bodyPr>
          <a:lstStyle/>
          <a:p>
            <a:pPr>
              <a:lnSpc>
                <a:spcPts val="900"/>
              </a:lnSpc>
            </a:pPr>
            <a:r>
              <a:rPr lang="en-US" sz="700" dirty="0">
                <a:solidFill>
                  <a:schemeClr val="bg1">
                    <a:lumMod val="65000"/>
                  </a:schemeClr>
                </a:solidFill>
                <a:latin typeface="Century Gothic" panose="020B0502020202020204" pitchFamily="34" charset="0"/>
              </a:rPr>
              <a:t>© 2025 Metastatic Breast Cancer Alliance</a:t>
            </a:r>
          </a:p>
        </p:txBody>
      </p:sp>
    </p:spTree>
    <p:extLst>
      <p:ext uri="{BB962C8B-B14F-4D97-AF65-F5344CB8AC3E}">
        <p14:creationId xmlns:p14="http://schemas.microsoft.com/office/powerpoint/2010/main" val="60597721"/>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3. Are there significant numbers of deaths of females from MBC each year? (SHIRLEY)…">
            <a:extLst>
              <a:ext uri="{FF2B5EF4-FFF2-40B4-BE49-F238E27FC236}">
                <a16:creationId xmlns:a16="http://schemas.microsoft.com/office/drawing/2014/main" id="{C194C7DA-EFFD-FA46-B58B-4F152B899DBA}"/>
              </a:ext>
            </a:extLst>
          </p:cNvPr>
          <p:cNvSpPr txBox="1"/>
          <p:nvPr/>
        </p:nvSpPr>
        <p:spPr>
          <a:xfrm>
            <a:off x="1107441" y="2640912"/>
            <a:ext cx="10587903" cy="29561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defTabSz="457200">
              <a:lnSpc>
                <a:spcPts val="2540"/>
              </a:lnSpc>
              <a:spcBef>
                <a:spcPts val="0"/>
              </a:spcBef>
              <a:defRPr b="1">
                <a:latin typeface="Arial"/>
                <a:ea typeface="Arial"/>
                <a:cs typeface="Arial"/>
                <a:sym typeface="Arial"/>
              </a:defRPr>
            </a:pPr>
            <a:r>
              <a:rPr lang="en-US" sz="1700" dirty="0">
                <a:latin typeface="Century Gothic" panose="020B0502020202020204" pitchFamily="34" charset="0"/>
              </a:rPr>
              <a:t>Women are paid and unpaid workers in society</a:t>
            </a:r>
          </a:p>
          <a:p>
            <a:pPr marL="342900" indent="-342900" defTabSz="457200">
              <a:lnSpc>
                <a:spcPts val="2540"/>
              </a:lnSpc>
              <a:spcBef>
                <a:spcPts val="0"/>
              </a:spcBef>
              <a:buFont typeface="Arial" panose="020B0604020202020204" pitchFamily="34" charset="0"/>
              <a:buChar char="•"/>
              <a:defRPr sz="3500">
                <a:latin typeface="Arial"/>
                <a:ea typeface="Arial"/>
                <a:cs typeface="Arial"/>
                <a:sym typeface="Arial"/>
              </a:defRPr>
            </a:pPr>
            <a:r>
              <a:rPr lang="en-US" sz="1700" dirty="0">
                <a:latin typeface="Century Gothic" panose="020B0502020202020204" pitchFamily="34" charset="0"/>
              </a:rPr>
              <a:t>Mothers are often responsible for the well-being, care, and education of their children. </a:t>
            </a:r>
            <a:br>
              <a:rPr lang="en-US" sz="1700" dirty="0">
                <a:latin typeface="Century Gothic" panose="020B0502020202020204" pitchFamily="34" charset="0"/>
              </a:rPr>
            </a:br>
            <a:r>
              <a:rPr lang="en-US" sz="1700" dirty="0">
                <a:latin typeface="Century Gothic" panose="020B0502020202020204" pitchFamily="34" charset="0"/>
              </a:rPr>
              <a:t>Children are left behind without the love and guidance of women in their families. </a:t>
            </a:r>
            <a:br>
              <a:rPr lang="en-US" sz="1700" dirty="0">
                <a:latin typeface="Century Gothic" panose="020B0502020202020204" pitchFamily="34" charset="0"/>
              </a:rPr>
            </a:br>
            <a:r>
              <a:rPr lang="en-US" sz="1700" dirty="0">
                <a:latin typeface="Century Gothic" panose="020B0502020202020204" pitchFamily="34" charset="0"/>
              </a:rPr>
              <a:t>Single parent families are hit particularly hard. </a:t>
            </a:r>
          </a:p>
          <a:p>
            <a:pPr marL="342900" indent="-342900" defTabSz="457200">
              <a:lnSpc>
                <a:spcPts val="2540"/>
              </a:lnSpc>
              <a:spcBef>
                <a:spcPts val="0"/>
              </a:spcBef>
              <a:buFont typeface="Arial" panose="020B0604020202020204" pitchFamily="34" charset="0"/>
              <a:buChar char="•"/>
              <a:defRPr sz="3500">
                <a:latin typeface="Arial"/>
                <a:ea typeface="Arial"/>
                <a:cs typeface="Arial"/>
                <a:sym typeface="Arial"/>
              </a:defRPr>
            </a:pPr>
            <a:r>
              <a:rPr lang="en-US" sz="1700" dirty="0">
                <a:latin typeface="Century Gothic" panose="020B0502020202020204" pitchFamily="34" charset="0"/>
              </a:rPr>
              <a:t>Younger women may lose the opportunity to become mothers and wives.</a:t>
            </a:r>
          </a:p>
          <a:p>
            <a:pPr marL="342900" indent="-342900" defTabSz="457200">
              <a:lnSpc>
                <a:spcPts val="2540"/>
              </a:lnSpc>
              <a:spcBef>
                <a:spcPts val="0"/>
              </a:spcBef>
              <a:buFont typeface="Arial" panose="020B0604020202020204" pitchFamily="34" charset="0"/>
              <a:buChar char="•"/>
              <a:defRPr sz="3500">
                <a:latin typeface="Arial"/>
                <a:ea typeface="Arial"/>
                <a:cs typeface="Arial"/>
                <a:sym typeface="Arial"/>
              </a:defRPr>
            </a:pPr>
            <a:r>
              <a:rPr lang="en-US" sz="1700" dirty="0">
                <a:latin typeface="Century Gothic" panose="020B0502020202020204" pitchFamily="34" charset="0"/>
                <a:sym typeface="Arial"/>
              </a:rPr>
              <a:t>Women lose the opportunity to contribute to and advance in the workplace, if/when they become disabled.</a:t>
            </a:r>
            <a:endParaRPr lang="en-US" sz="1700" dirty="0">
              <a:latin typeface="Century Gothic" panose="020B0502020202020204" pitchFamily="34" charset="0"/>
            </a:endParaRPr>
          </a:p>
          <a:p>
            <a:pPr marL="342900" indent="-342900" defTabSz="457200">
              <a:lnSpc>
                <a:spcPts val="2540"/>
              </a:lnSpc>
              <a:spcBef>
                <a:spcPts val="0"/>
              </a:spcBef>
              <a:buFont typeface="Arial" panose="020B0604020202020204" pitchFamily="34" charset="0"/>
              <a:buChar char="•"/>
              <a:defRPr sz="3500">
                <a:latin typeface="Arial"/>
                <a:ea typeface="Arial"/>
                <a:cs typeface="Arial"/>
                <a:sym typeface="Arial"/>
              </a:defRPr>
            </a:pPr>
            <a:r>
              <a:rPr lang="en-US" sz="1700" dirty="0">
                <a:latin typeface="Century Gothic" panose="020B0502020202020204" pitchFamily="34" charset="0"/>
              </a:rPr>
              <a:t>Women of all ages also act as caregivers for others in and outside the home.</a:t>
            </a:r>
          </a:p>
          <a:p>
            <a:pPr marL="342900" indent="-342900" defTabSz="457200">
              <a:lnSpc>
                <a:spcPts val="2540"/>
              </a:lnSpc>
              <a:spcBef>
                <a:spcPts val="0"/>
              </a:spcBef>
              <a:buFont typeface="Arial" panose="020B0604020202020204" pitchFamily="34" charset="0"/>
              <a:buChar char="•"/>
              <a:defRPr sz="3500">
                <a:latin typeface="Arial"/>
                <a:ea typeface="Arial"/>
                <a:cs typeface="Arial"/>
                <a:sym typeface="Arial"/>
              </a:defRPr>
            </a:pPr>
            <a:r>
              <a:rPr lang="en-US" sz="1700" dirty="0">
                <a:latin typeface="Century Gothic" panose="020B0502020202020204" pitchFamily="34" charset="0"/>
              </a:rPr>
              <a:t>Women comprise the majority of teachers and nurses in US society.</a:t>
            </a:r>
          </a:p>
        </p:txBody>
      </p:sp>
      <p:sp>
        <p:nvSpPr>
          <p:cNvPr id="4" name="Rectangle 3">
            <a:extLst>
              <a:ext uri="{FF2B5EF4-FFF2-40B4-BE49-F238E27FC236}">
                <a16:creationId xmlns:a16="http://schemas.microsoft.com/office/drawing/2014/main" id="{85A714B6-6459-3E4E-6ACC-CFE8AA1B8F1D}"/>
              </a:ext>
            </a:extLst>
          </p:cNvPr>
          <p:cNvSpPr/>
          <p:nvPr/>
        </p:nvSpPr>
        <p:spPr>
          <a:xfrm>
            <a:off x="1363778" y="277932"/>
            <a:ext cx="9464444" cy="1938992"/>
          </a:xfrm>
          <a:prstGeom prst="rect">
            <a:avLst/>
          </a:prstGeom>
        </p:spPr>
        <p:txBody>
          <a:bodyPr wrap="square">
            <a:spAutoFit/>
          </a:bodyPr>
          <a:lstStyle/>
          <a:p>
            <a:pPr algn="ctr"/>
            <a:r>
              <a:rPr lang="en-US" sz="4000" b="1" dirty="0">
                <a:latin typeface="Century Gothic" panose="020B0502020202020204" pitchFamily="34" charset="0"/>
              </a:rPr>
              <a:t>Deaths of so many women</a:t>
            </a:r>
            <a:br>
              <a:rPr lang="en-US" sz="4000" b="1" dirty="0">
                <a:latin typeface="Century Gothic" panose="020B0502020202020204" pitchFamily="34" charset="0"/>
              </a:rPr>
            </a:br>
            <a:r>
              <a:rPr lang="en-US" sz="4000" b="1" dirty="0">
                <a:latin typeface="Century Gothic" panose="020B0502020202020204" pitchFamily="34" charset="0"/>
              </a:rPr>
              <a:t>from MBC impact the socioeconomic well-being of the US</a:t>
            </a:r>
          </a:p>
        </p:txBody>
      </p:sp>
      <p:pic>
        <p:nvPicPr>
          <p:cNvPr id="5" name="Picture 4">
            <a:extLst>
              <a:ext uri="{FF2B5EF4-FFF2-40B4-BE49-F238E27FC236}">
                <a16:creationId xmlns:a16="http://schemas.microsoft.com/office/drawing/2014/main" id="{13D35A5B-969B-0B1F-C118-4849D37287AA}"/>
              </a:ext>
            </a:extLst>
          </p:cNvPr>
          <p:cNvPicPr>
            <a:picLocks noChangeAspect="1"/>
          </p:cNvPicPr>
          <p:nvPr/>
        </p:nvPicPr>
        <p:blipFill>
          <a:blip r:embed="rId3"/>
          <a:stretch>
            <a:fillRect/>
          </a:stretch>
        </p:blipFill>
        <p:spPr>
          <a:xfrm rot="21192261">
            <a:off x="343528" y="395213"/>
            <a:ext cx="2009868" cy="464545"/>
          </a:xfrm>
          <a:prstGeom prst="rect">
            <a:avLst/>
          </a:prstGeom>
        </p:spPr>
      </p:pic>
      <p:cxnSp>
        <p:nvCxnSpPr>
          <p:cNvPr id="6" name="Straight Connector 5">
            <a:extLst>
              <a:ext uri="{FF2B5EF4-FFF2-40B4-BE49-F238E27FC236}">
                <a16:creationId xmlns:a16="http://schemas.microsoft.com/office/drawing/2014/main" id="{6D7CC5C2-60B1-B0EB-9FC4-43CF3F2BD65F}"/>
              </a:ext>
            </a:extLst>
          </p:cNvPr>
          <p:cNvCxnSpPr>
            <a:cxnSpLocks/>
          </p:cNvCxnSpPr>
          <p:nvPr/>
        </p:nvCxnSpPr>
        <p:spPr>
          <a:xfrm>
            <a:off x="5516089" y="2373273"/>
            <a:ext cx="1159823" cy="0"/>
          </a:xfrm>
          <a:prstGeom prst="line">
            <a:avLst/>
          </a:prstGeom>
          <a:ln w="47625">
            <a:solidFill>
              <a:srgbClr val="FDB913"/>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A674DFB-5E3F-6D23-2A26-F84C35CDD2CE}"/>
              </a:ext>
            </a:extLst>
          </p:cNvPr>
          <p:cNvPicPr>
            <a:picLocks noChangeAspect="1"/>
          </p:cNvPicPr>
          <p:nvPr/>
        </p:nvPicPr>
        <p:blipFill rotWithShape="1">
          <a:blip r:embed="rId4">
            <a:extLst>
              <a:ext uri="{28A0092B-C50C-407E-A947-70E740481C1C}">
                <a14:useLocalDpi xmlns:a14="http://schemas.microsoft.com/office/drawing/2010/main" val="0"/>
              </a:ext>
            </a:extLst>
          </a:blip>
          <a:srcRect t="1" b="35784"/>
          <a:stretch/>
        </p:blipFill>
        <p:spPr>
          <a:xfrm>
            <a:off x="9649345" y="6089704"/>
            <a:ext cx="2307571" cy="368535"/>
          </a:xfrm>
          <a:prstGeom prst="rect">
            <a:avLst/>
          </a:prstGeom>
        </p:spPr>
      </p:pic>
      <p:sp>
        <p:nvSpPr>
          <p:cNvPr id="11" name="TextBox 10">
            <a:extLst>
              <a:ext uri="{FF2B5EF4-FFF2-40B4-BE49-F238E27FC236}">
                <a16:creationId xmlns:a16="http://schemas.microsoft.com/office/drawing/2014/main" id="{49EB7459-8F14-27BD-A37F-F5C65739EA2B}"/>
              </a:ext>
            </a:extLst>
          </p:cNvPr>
          <p:cNvSpPr txBox="1"/>
          <p:nvPr/>
        </p:nvSpPr>
        <p:spPr>
          <a:xfrm>
            <a:off x="10099741" y="6562224"/>
            <a:ext cx="1857175" cy="134139"/>
          </a:xfrm>
          <a:prstGeom prst="rect">
            <a:avLst/>
          </a:prstGeom>
          <a:noFill/>
        </p:spPr>
        <p:txBody>
          <a:bodyPr wrap="none" lIns="27432" tIns="0" rIns="27432" bIns="27432" rtlCol="0">
            <a:spAutoFit/>
          </a:bodyPr>
          <a:lstStyle/>
          <a:p>
            <a:pPr>
              <a:lnSpc>
                <a:spcPts val="900"/>
              </a:lnSpc>
            </a:pPr>
            <a:r>
              <a:rPr lang="en-US" sz="700" dirty="0">
                <a:solidFill>
                  <a:schemeClr val="bg1">
                    <a:lumMod val="65000"/>
                  </a:schemeClr>
                </a:solidFill>
                <a:latin typeface="Century Gothic" panose="020B0502020202020204" pitchFamily="34" charset="0"/>
              </a:rPr>
              <a:t>© 2025 Metastatic Breast Cancer Alliance</a:t>
            </a:r>
          </a:p>
        </p:txBody>
      </p:sp>
    </p:spTree>
    <p:extLst>
      <p:ext uri="{BB962C8B-B14F-4D97-AF65-F5344CB8AC3E}">
        <p14:creationId xmlns:p14="http://schemas.microsoft.com/office/powerpoint/2010/main" val="1877410994"/>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ounded Rectangle 16">
            <a:extLst>
              <a:ext uri="{FF2B5EF4-FFF2-40B4-BE49-F238E27FC236}">
                <a16:creationId xmlns:a16="http://schemas.microsoft.com/office/drawing/2014/main" id="{E664859F-CA05-0745-A063-871EA8E423FA}"/>
              </a:ext>
            </a:extLst>
          </p:cNvPr>
          <p:cNvSpPr/>
          <p:nvPr/>
        </p:nvSpPr>
        <p:spPr>
          <a:xfrm>
            <a:off x="16465315" y="2849155"/>
            <a:ext cx="3051612" cy="5349309"/>
          </a:xfrm>
          <a:prstGeom prst="roundRect">
            <a:avLst/>
          </a:prstGeom>
          <a:solidFill>
            <a:srgbClr val="858384">
              <a:alpha val="975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a:t>
            </a:r>
          </a:p>
        </p:txBody>
      </p:sp>
      <p:sp>
        <p:nvSpPr>
          <p:cNvPr id="18" name="Rectangle 17">
            <a:extLst>
              <a:ext uri="{FF2B5EF4-FFF2-40B4-BE49-F238E27FC236}">
                <a16:creationId xmlns:a16="http://schemas.microsoft.com/office/drawing/2014/main" id="{2DAAFBB2-6DFC-1E4E-88CC-228576CFFA50}"/>
              </a:ext>
            </a:extLst>
          </p:cNvPr>
          <p:cNvSpPr/>
          <p:nvPr/>
        </p:nvSpPr>
        <p:spPr>
          <a:xfrm>
            <a:off x="8871091" y="1988490"/>
            <a:ext cx="2662048" cy="783163"/>
          </a:xfrm>
          <a:prstGeom prst="rect">
            <a:avLst/>
          </a:prstGeom>
        </p:spPr>
        <p:txBody>
          <a:bodyPr wrap="square">
            <a:spAutoFit/>
          </a:bodyPr>
          <a:lstStyle/>
          <a:p>
            <a:pPr algn="ctr" defTabSz="2438338" hangingPunct="0">
              <a:lnSpc>
                <a:spcPct val="110000"/>
              </a:lnSpc>
              <a:spcBef>
                <a:spcPts val="4500"/>
              </a:spcBef>
            </a:pPr>
            <a:r>
              <a:rPr lang="en-US" sz="1400" b="1" dirty="0">
                <a:latin typeface="Century Gothic" panose="020B0502020202020204" pitchFamily="34" charset="0"/>
                <a:cs typeface="Arial" panose="020B0604020202020204" pitchFamily="34" charset="0"/>
              </a:rPr>
              <a:t>Percent of grants investigating MBC treatment resistance by subtype</a:t>
            </a:r>
          </a:p>
        </p:txBody>
      </p:sp>
      <p:sp>
        <p:nvSpPr>
          <p:cNvPr id="2" name="Rectangle 1">
            <a:extLst>
              <a:ext uri="{FF2B5EF4-FFF2-40B4-BE49-F238E27FC236}">
                <a16:creationId xmlns:a16="http://schemas.microsoft.com/office/drawing/2014/main" id="{48893716-65D6-AA4D-BF5B-C33A294F31FB}"/>
              </a:ext>
            </a:extLst>
          </p:cNvPr>
          <p:cNvSpPr/>
          <p:nvPr/>
        </p:nvSpPr>
        <p:spPr>
          <a:xfrm>
            <a:off x="520147" y="2057480"/>
            <a:ext cx="8576590" cy="881844"/>
          </a:xfrm>
          <a:prstGeom prst="rect">
            <a:avLst/>
          </a:prstGeom>
        </p:spPr>
        <p:txBody>
          <a:bodyPr wrap="square">
            <a:spAutoFit/>
          </a:bodyPr>
          <a:lstStyle/>
          <a:p>
            <a:pPr marL="285750" indent="-285750" defTabSz="2438338" hangingPunct="0">
              <a:lnSpc>
                <a:spcPct val="110000"/>
              </a:lnSpc>
              <a:spcBef>
                <a:spcPts val="4500"/>
              </a:spcBef>
              <a:buFont typeface="Arial" panose="020B0604020202020204" pitchFamily="34" charset="0"/>
              <a:buChar char="•"/>
            </a:pPr>
            <a:r>
              <a:rPr lang="en-US" sz="1600" b="1" dirty="0">
                <a:latin typeface="Century Gothic" panose="020B0502020202020204" pitchFamily="34" charset="0"/>
                <a:cs typeface="Arial" panose="020B0604020202020204" pitchFamily="34" charset="0"/>
              </a:rPr>
              <a:t>Despite efforts to quantify the percentage of breast cancer </a:t>
            </a:r>
            <a:br>
              <a:rPr lang="en-US" sz="1600" b="1" dirty="0">
                <a:latin typeface="Century Gothic" panose="020B0502020202020204" pitchFamily="34" charset="0"/>
                <a:cs typeface="Arial" panose="020B0604020202020204" pitchFamily="34" charset="0"/>
              </a:rPr>
            </a:br>
            <a:r>
              <a:rPr lang="en-US" sz="1600" b="1" dirty="0">
                <a:latin typeface="Century Gothic" panose="020B0502020202020204" pitchFamily="34" charset="0"/>
                <a:cs typeface="Arial" panose="020B0604020202020204" pitchFamily="34" charset="0"/>
              </a:rPr>
              <a:t>research dollars going to MBC research, the most complete analysis </a:t>
            </a:r>
            <a:br>
              <a:rPr lang="en-US" sz="1600" b="1" dirty="0">
                <a:latin typeface="Century Gothic" panose="020B0502020202020204" pitchFamily="34" charset="0"/>
                <a:cs typeface="Arial" panose="020B0604020202020204" pitchFamily="34" charset="0"/>
              </a:rPr>
            </a:br>
            <a:r>
              <a:rPr lang="en-US" sz="1600" b="1" dirty="0">
                <a:latin typeface="Century Gothic" panose="020B0502020202020204" pitchFamily="34" charset="0"/>
                <a:cs typeface="Arial" panose="020B0604020202020204" pitchFamily="34" charset="0"/>
              </a:rPr>
              <a:t>to date comes from the 2020 MBC Alliance Landscape Analysis Update.</a:t>
            </a:r>
            <a:endParaRPr lang="en-US" sz="1600" b="1" dirty="0">
              <a:latin typeface="Century Gothic" panose="020B0502020202020204" pitchFamily="34" charset="0"/>
            </a:endParaRPr>
          </a:p>
        </p:txBody>
      </p:sp>
      <p:pic>
        <p:nvPicPr>
          <p:cNvPr id="23" name="Picture 22">
            <a:extLst>
              <a:ext uri="{FF2B5EF4-FFF2-40B4-BE49-F238E27FC236}">
                <a16:creationId xmlns:a16="http://schemas.microsoft.com/office/drawing/2014/main" id="{89657E86-3115-8843-96F3-441E1E48D367}"/>
              </a:ext>
            </a:extLst>
          </p:cNvPr>
          <p:cNvPicPr>
            <a:picLocks noChangeAspect="1"/>
          </p:cNvPicPr>
          <p:nvPr/>
        </p:nvPicPr>
        <p:blipFill>
          <a:blip r:embed="rId3"/>
          <a:stretch>
            <a:fillRect/>
          </a:stretch>
        </p:blipFill>
        <p:spPr>
          <a:xfrm>
            <a:off x="496537" y="3247784"/>
            <a:ext cx="119862" cy="214300"/>
          </a:xfrm>
          <a:prstGeom prst="rect">
            <a:avLst/>
          </a:prstGeom>
        </p:spPr>
      </p:pic>
      <p:sp>
        <p:nvSpPr>
          <p:cNvPr id="20" name="Rectangle 19">
            <a:extLst>
              <a:ext uri="{FF2B5EF4-FFF2-40B4-BE49-F238E27FC236}">
                <a16:creationId xmlns:a16="http://schemas.microsoft.com/office/drawing/2014/main" id="{C8A54E25-7D1A-444A-A9B4-A17DEA8D6697}"/>
              </a:ext>
            </a:extLst>
          </p:cNvPr>
          <p:cNvSpPr/>
          <p:nvPr/>
        </p:nvSpPr>
        <p:spPr>
          <a:xfrm>
            <a:off x="599353" y="3176514"/>
            <a:ext cx="8095377" cy="1730538"/>
          </a:xfrm>
          <a:prstGeom prst="rect">
            <a:avLst/>
          </a:prstGeom>
        </p:spPr>
        <p:txBody>
          <a:bodyPr wrap="square">
            <a:spAutoFit/>
          </a:bodyPr>
          <a:lstStyle/>
          <a:p>
            <a:pPr defTabSz="2438338" hangingPunct="0">
              <a:lnSpc>
                <a:spcPct val="110000"/>
              </a:lnSpc>
              <a:spcBef>
                <a:spcPts val="4500"/>
              </a:spcBef>
            </a:pPr>
            <a:r>
              <a:rPr lang="en-US" sz="1600" dirty="0">
                <a:effectLst/>
                <a:latin typeface="Century Gothic" panose="020B0502020202020204" pitchFamily="34" charset="0"/>
                <a:ea typeface="Arial" panose="020B0604020202020204" pitchFamily="34" charset="0"/>
              </a:rPr>
              <a:t>In 2014-2020, 13% of all breast cancer research dollars was devoted to MBC. Therefore, investment in MBC as a percentage of breast cancer research nearly doubled for grants funded in 2014-2020 compared to 7% in 2000-2013. </a:t>
            </a:r>
            <a:endParaRPr lang="en-US" sz="1600" dirty="0">
              <a:latin typeface="Century Gothic" panose="020B0502020202020204" pitchFamily="34" charset="0"/>
              <a:cs typeface="Arial" panose="020B0604020202020204" pitchFamily="34" charset="0"/>
            </a:endParaRPr>
          </a:p>
          <a:p>
            <a:pPr defTabSz="2438338" hangingPunct="0">
              <a:lnSpc>
                <a:spcPct val="110000"/>
              </a:lnSpc>
              <a:spcBef>
                <a:spcPts val="4500"/>
              </a:spcBef>
            </a:pPr>
            <a:endParaRPr lang="en-US" sz="1600" dirty="0">
              <a:latin typeface="Century Gothic" panose="020B0502020202020204" pitchFamily="34" charset="0"/>
              <a:cs typeface="Arial" panose="020B0604020202020204" pitchFamily="34" charset="0"/>
            </a:endParaRPr>
          </a:p>
        </p:txBody>
      </p:sp>
      <p:pic>
        <p:nvPicPr>
          <p:cNvPr id="30" name="Picture 29">
            <a:extLst>
              <a:ext uri="{FF2B5EF4-FFF2-40B4-BE49-F238E27FC236}">
                <a16:creationId xmlns:a16="http://schemas.microsoft.com/office/drawing/2014/main" id="{CB5C20D4-21AC-154D-A931-F85A42F76F37}"/>
              </a:ext>
            </a:extLst>
          </p:cNvPr>
          <p:cNvPicPr>
            <a:picLocks noChangeAspect="1"/>
          </p:cNvPicPr>
          <p:nvPr/>
        </p:nvPicPr>
        <p:blipFill>
          <a:blip r:embed="rId3"/>
          <a:stretch>
            <a:fillRect/>
          </a:stretch>
        </p:blipFill>
        <p:spPr>
          <a:xfrm>
            <a:off x="496537" y="5083213"/>
            <a:ext cx="119862" cy="214300"/>
          </a:xfrm>
          <a:prstGeom prst="rect">
            <a:avLst/>
          </a:prstGeom>
        </p:spPr>
      </p:pic>
      <p:sp>
        <p:nvSpPr>
          <p:cNvPr id="21" name="Rectangle 20">
            <a:extLst>
              <a:ext uri="{FF2B5EF4-FFF2-40B4-BE49-F238E27FC236}">
                <a16:creationId xmlns:a16="http://schemas.microsoft.com/office/drawing/2014/main" id="{F2D1DE18-F12E-F449-A299-32849C0781A2}"/>
              </a:ext>
            </a:extLst>
          </p:cNvPr>
          <p:cNvSpPr/>
          <p:nvPr/>
        </p:nvSpPr>
        <p:spPr>
          <a:xfrm>
            <a:off x="596503" y="5022311"/>
            <a:ext cx="7528857" cy="2001382"/>
          </a:xfrm>
          <a:prstGeom prst="rect">
            <a:avLst/>
          </a:prstGeom>
        </p:spPr>
        <p:txBody>
          <a:bodyPr wrap="square">
            <a:spAutoFit/>
          </a:bodyPr>
          <a:lstStyle/>
          <a:p>
            <a:pPr defTabSz="2438338" hangingPunct="0">
              <a:lnSpc>
                <a:spcPct val="110000"/>
              </a:lnSpc>
              <a:spcBef>
                <a:spcPts val="4500"/>
              </a:spcBef>
            </a:pPr>
            <a:r>
              <a:rPr lang="en-US" sz="1600" dirty="0">
                <a:effectLst/>
                <a:latin typeface="Century Gothic" panose="020B0502020202020204" pitchFamily="34" charset="0"/>
                <a:ea typeface="Calibri" panose="020F0502020204030204" pitchFamily="34" charset="0"/>
              </a:rPr>
              <a:t>By 2020 People living with MBC identified treatment resistance as the area of primary importance for MBC research. </a:t>
            </a:r>
            <a:r>
              <a:rPr lang="en-US" sz="1600" dirty="0">
                <a:effectLst/>
                <a:latin typeface="Century Gothic" panose="020B0502020202020204" pitchFamily="34" charset="0"/>
                <a:ea typeface="Arial" panose="020B0604020202020204" pitchFamily="34" charset="0"/>
              </a:rPr>
              <a:t>The percent of MBC research dedicated to resistance increased from 15% ($36.6 million) in 2014 to 26% ($89.1 million) in 2020. </a:t>
            </a:r>
          </a:p>
          <a:p>
            <a:pPr defTabSz="2438338" hangingPunct="0">
              <a:lnSpc>
                <a:spcPct val="110000"/>
              </a:lnSpc>
              <a:spcBef>
                <a:spcPts val="4500"/>
              </a:spcBef>
            </a:pPr>
            <a:endParaRPr lang="en-US" sz="1600" dirty="0">
              <a:latin typeface="Century Gothic" panose="020B0502020202020204" pitchFamily="34" charset="0"/>
              <a:cs typeface="Arial" panose="020B0604020202020204" pitchFamily="34" charset="0"/>
            </a:endParaRPr>
          </a:p>
        </p:txBody>
      </p:sp>
      <p:pic>
        <p:nvPicPr>
          <p:cNvPr id="25" name="Picture 24">
            <a:extLst>
              <a:ext uri="{FF2B5EF4-FFF2-40B4-BE49-F238E27FC236}">
                <a16:creationId xmlns:a16="http://schemas.microsoft.com/office/drawing/2014/main" id="{7BC7457E-6C45-48FC-9F25-42C8DAE38E4D}"/>
              </a:ext>
            </a:extLst>
          </p:cNvPr>
          <p:cNvPicPr>
            <a:picLocks noChangeAspect="1"/>
          </p:cNvPicPr>
          <p:nvPr/>
        </p:nvPicPr>
        <p:blipFill>
          <a:blip r:embed="rId3"/>
          <a:stretch>
            <a:fillRect/>
          </a:stretch>
        </p:blipFill>
        <p:spPr>
          <a:xfrm>
            <a:off x="496537" y="4144251"/>
            <a:ext cx="119862" cy="214300"/>
          </a:xfrm>
          <a:prstGeom prst="rect">
            <a:avLst/>
          </a:prstGeom>
        </p:spPr>
      </p:pic>
      <p:sp>
        <p:nvSpPr>
          <p:cNvPr id="26" name="Rectangle 25">
            <a:extLst>
              <a:ext uri="{FF2B5EF4-FFF2-40B4-BE49-F238E27FC236}">
                <a16:creationId xmlns:a16="http://schemas.microsoft.com/office/drawing/2014/main" id="{1BB695E7-7A2C-496E-A84C-756796EFD3F2}"/>
              </a:ext>
            </a:extLst>
          </p:cNvPr>
          <p:cNvSpPr/>
          <p:nvPr/>
        </p:nvSpPr>
        <p:spPr>
          <a:xfrm>
            <a:off x="559558" y="4087055"/>
            <a:ext cx="8095377" cy="882614"/>
          </a:xfrm>
          <a:prstGeom prst="rect">
            <a:avLst/>
          </a:prstGeom>
        </p:spPr>
        <p:txBody>
          <a:bodyPr wrap="square">
            <a:spAutoFit/>
          </a:bodyPr>
          <a:lstStyle/>
          <a:p>
            <a:pPr defTabSz="2438338" hangingPunct="0">
              <a:lnSpc>
                <a:spcPct val="110000"/>
              </a:lnSpc>
              <a:spcBef>
                <a:spcPts val="4500"/>
              </a:spcBef>
            </a:pPr>
            <a:r>
              <a:rPr lang="en-US" sz="1600" dirty="0">
                <a:latin typeface="Century Gothic" panose="020B0502020202020204" pitchFamily="34" charset="0"/>
                <a:cs typeface="Arial" panose="020B0604020202020204" pitchFamily="34" charset="0"/>
              </a:rPr>
              <a:t>The percentage of National Institutes of Health and Department of Defense/ Breast Cancer Research Program MBC research in fiscal year 2016 was estimated by the National Breast Cancer Coalition to be approximately 20%. </a:t>
            </a:r>
          </a:p>
        </p:txBody>
      </p:sp>
      <p:sp>
        <p:nvSpPr>
          <p:cNvPr id="27" name="Rectangle 26">
            <a:extLst>
              <a:ext uri="{FF2B5EF4-FFF2-40B4-BE49-F238E27FC236}">
                <a16:creationId xmlns:a16="http://schemas.microsoft.com/office/drawing/2014/main" id="{10508D0D-3AB1-4FFE-A7E7-58128B7E27FF}"/>
              </a:ext>
            </a:extLst>
          </p:cNvPr>
          <p:cNvSpPr/>
          <p:nvPr/>
        </p:nvSpPr>
        <p:spPr>
          <a:xfrm>
            <a:off x="8796788" y="3720416"/>
            <a:ext cx="3051612" cy="338554"/>
          </a:xfrm>
          <a:prstGeom prst="rect">
            <a:avLst/>
          </a:prstGeom>
        </p:spPr>
        <p:txBody>
          <a:bodyPr wrap="square">
            <a:spAutoFit/>
          </a:bodyPr>
          <a:lstStyle/>
          <a:p>
            <a:pPr algn="ctr"/>
            <a:r>
              <a:rPr lang="en-US" sz="1600" b="1" dirty="0">
                <a:solidFill>
                  <a:srgbClr val="A19E9F"/>
                </a:solidFill>
                <a:latin typeface="Omnes Medium" pitchFamily="50" charset="0"/>
              </a:rPr>
              <a:t>/ DOD 2016</a:t>
            </a:r>
          </a:p>
        </p:txBody>
      </p:sp>
      <p:sp>
        <p:nvSpPr>
          <p:cNvPr id="28" name="Rectangle 27">
            <a:extLst>
              <a:ext uri="{FF2B5EF4-FFF2-40B4-BE49-F238E27FC236}">
                <a16:creationId xmlns:a16="http://schemas.microsoft.com/office/drawing/2014/main" id="{AE7870EF-B019-47FA-B26F-D40E2032EBB2}"/>
              </a:ext>
            </a:extLst>
          </p:cNvPr>
          <p:cNvSpPr/>
          <p:nvPr/>
        </p:nvSpPr>
        <p:spPr>
          <a:xfrm>
            <a:off x="542490" y="6411876"/>
            <a:ext cx="8652309" cy="215444"/>
          </a:xfrm>
          <a:prstGeom prst="rect">
            <a:avLst/>
          </a:prstGeom>
        </p:spPr>
        <p:txBody>
          <a:bodyPr wrap="square">
            <a:spAutoFit/>
          </a:bodyPr>
          <a:lstStyle/>
          <a:p>
            <a:r>
              <a:rPr lang="en-US" sz="800" dirty="0">
                <a:solidFill>
                  <a:srgbClr val="848283"/>
                </a:solidFill>
                <a:latin typeface="Century Gothic" panose="020B0502020202020204" pitchFamily="34" charset="0"/>
              </a:rPr>
              <a:t>Sources: See accompanying  Sources and Support document </a:t>
            </a:r>
            <a:endParaRPr lang="en-US" sz="800" dirty="0">
              <a:solidFill>
                <a:srgbClr val="848283"/>
              </a:solidFill>
              <a:latin typeface="Century Gothic" panose="020B0502020202020204" pitchFamily="34" charset="0"/>
              <a:sym typeface="Helvetica Neue"/>
            </a:endParaRPr>
          </a:p>
        </p:txBody>
      </p:sp>
      <p:sp>
        <p:nvSpPr>
          <p:cNvPr id="8" name="Rectangle 2">
            <a:extLst>
              <a:ext uri="{FF2B5EF4-FFF2-40B4-BE49-F238E27FC236}">
                <a16:creationId xmlns:a16="http://schemas.microsoft.com/office/drawing/2014/main" id="{D09551CE-21B7-3A92-0378-CB0429B8774D}"/>
              </a:ext>
            </a:extLst>
          </p:cNvPr>
          <p:cNvSpPr>
            <a:spLocks noChangeArrowheads="1"/>
          </p:cNvSpPr>
          <p:nvPr/>
        </p:nvSpPr>
        <p:spPr bwMode="auto">
          <a:xfrm>
            <a:off x="7803710" y="232844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1">
            <a:extLst>
              <a:ext uri="{FF2B5EF4-FFF2-40B4-BE49-F238E27FC236}">
                <a16:creationId xmlns:a16="http://schemas.microsoft.com/office/drawing/2014/main" id="{8F39E928-2424-8925-6DE9-674571743EFB}"/>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7803710" y="2779965"/>
            <a:ext cx="5080000" cy="2997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3AC4134C-92D3-3D6E-CE22-432F80C29699}"/>
              </a:ext>
            </a:extLst>
          </p:cNvPr>
          <p:cNvSpPr/>
          <p:nvPr/>
        </p:nvSpPr>
        <p:spPr>
          <a:xfrm>
            <a:off x="1916319" y="318271"/>
            <a:ext cx="8359363" cy="1323439"/>
          </a:xfrm>
          <a:prstGeom prst="rect">
            <a:avLst/>
          </a:prstGeom>
        </p:spPr>
        <p:txBody>
          <a:bodyPr wrap="square">
            <a:spAutoFit/>
          </a:bodyPr>
          <a:lstStyle/>
          <a:p>
            <a:pPr algn="ctr"/>
            <a:r>
              <a:rPr lang="en-US" sz="4000" b="1" dirty="0">
                <a:latin typeface="Century Gothic" panose="020B0502020202020204" pitchFamily="34" charset="0"/>
              </a:rPr>
              <a:t>MBC still does not receive enough research funding</a:t>
            </a:r>
          </a:p>
        </p:txBody>
      </p:sp>
      <p:pic>
        <p:nvPicPr>
          <p:cNvPr id="6" name="Picture 5">
            <a:extLst>
              <a:ext uri="{FF2B5EF4-FFF2-40B4-BE49-F238E27FC236}">
                <a16:creationId xmlns:a16="http://schemas.microsoft.com/office/drawing/2014/main" id="{06904A98-43C0-145C-70D9-E3F91B4025F3}"/>
              </a:ext>
            </a:extLst>
          </p:cNvPr>
          <p:cNvPicPr>
            <a:picLocks noChangeAspect="1"/>
          </p:cNvPicPr>
          <p:nvPr/>
        </p:nvPicPr>
        <p:blipFill>
          <a:blip r:embed="rId6"/>
          <a:stretch>
            <a:fillRect/>
          </a:stretch>
        </p:blipFill>
        <p:spPr>
          <a:xfrm rot="21192261">
            <a:off x="343528" y="395213"/>
            <a:ext cx="2009868" cy="464545"/>
          </a:xfrm>
          <a:prstGeom prst="rect">
            <a:avLst/>
          </a:prstGeom>
        </p:spPr>
      </p:pic>
      <p:cxnSp>
        <p:nvCxnSpPr>
          <p:cNvPr id="9" name="Straight Connector 8">
            <a:extLst>
              <a:ext uri="{FF2B5EF4-FFF2-40B4-BE49-F238E27FC236}">
                <a16:creationId xmlns:a16="http://schemas.microsoft.com/office/drawing/2014/main" id="{9ADB02A4-6DBD-93F9-EBE0-BEB2AE9D869D}"/>
              </a:ext>
            </a:extLst>
          </p:cNvPr>
          <p:cNvCxnSpPr>
            <a:cxnSpLocks/>
          </p:cNvCxnSpPr>
          <p:nvPr/>
        </p:nvCxnSpPr>
        <p:spPr>
          <a:xfrm>
            <a:off x="5516089" y="1789073"/>
            <a:ext cx="1159823" cy="0"/>
          </a:xfrm>
          <a:prstGeom prst="line">
            <a:avLst/>
          </a:prstGeom>
          <a:ln w="47625">
            <a:solidFill>
              <a:srgbClr val="FDB913"/>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35350CC2-4456-CEF3-4C92-2E0F7277502E}"/>
              </a:ext>
            </a:extLst>
          </p:cNvPr>
          <p:cNvPicPr>
            <a:picLocks noChangeAspect="1"/>
          </p:cNvPicPr>
          <p:nvPr/>
        </p:nvPicPr>
        <p:blipFill rotWithShape="1">
          <a:blip r:embed="rId7">
            <a:extLst>
              <a:ext uri="{28A0092B-C50C-407E-A947-70E740481C1C}">
                <a14:useLocalDpi xmlns:a14="http://schemas.microsoft.com/office/drawing/2010/main" val="0"/>
              </a:ext>
            </a:extLst>
          </a:blip>
          <a:srcRect t="1" b="35784"/>
          <a:stretch/>
        </p:blipFill>
        <p:spPr>
          <a:xfrm>
            <a:off x="9649345" y="6089704"/>
            <a:ext cx="2307571" cy="368535"/>
          </a:xfrm>
          <a:prstGeom prst="rect">
            <a:avLst/>
          </a:prstGeom>
        </p:spPr>
      </p:pic>
      <p:sp>
        <p:nvSpPr>
          <p:cNvPr id="12" name="TextBox 11">
            <a:extLst>
              <a:ext uri="{FF2B5EF4-FFF2-40B4-BE49-F238E27FC236}">
                <a16:creationId xmlns:a16="http://schemas.microsoft.com/office/drawing/2014/main" id="{914A49C6-7E43-D5FC-CB59-3FDC989AD4D1}"/>
              </a:ext>
            </a:extLst>
          </p:cNvPr>
          <p:cNvSpPr txBox="1"/>
          <p:nvPr/>
        </p:nvSpPr>
        <p:spPr>
          <a:xfrm>
            <a:off x="10099741" y="6562224"/>
            <a:ext cx="1857175" cy="134139"/>
          </a:xfrm>
          <a:prstGeom prst="rect">
            <a:avLst/>
          </a:prstGeom>
          <a:noFill/>
        </p:spPr>
        <p:txBody>
          <a:bodyPr wrap="none" lIns="27432" tIns="0" rIns="27432" bIns="27432" rtlCol="0">
            <a:spAutoFit/>
          </a:bodyPr>
          <a:lstStyle/>
          <a:p>
            <a:pPr>
              <a:lnSpc>
                <a:spcPts val="900"/>
              </a:lnSpc>
            </a:pPr>
            <a:r>
              <a:rPr lang="en-US" sz="700" dirty="0">
                <a:solidFill>
                  <a:schemeClr val="bg1">
                    <a:lumMod val="65000"/>
                  </a:schemeClr>
                </a:solidFill>
                <a:latin typeface="Century Gothic" panose="020B0502020202020204" pitchFamily="34" charset="0"/>
              </a:rPr>
              <a:t>© 2025 Metastatic Breast Cancer Alliance</a:t>
            </a:r>
          </a:p>
        </p:txBody>
      </p:sp>
    </p:spTree>
    <p:extLst>
      <p:ext uri="{BB962C8B-B14F-4D97-AF65-F5344CB8AC3E}">
        <p14:creationId xmlns:p14="http://schemas.microsoft.com/office/powerpoint/2010/main" val="2729862152"/>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19E9F">
            <a:alpha val="0"/>
          </a:srgb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884B81C-00CF-DA40-B3B8-8FE0AE43E8BF}"/>
              </a:ext>
            </a:extLst>
          </p:cNvPr>
          <p:cNvSpPr/>
          <p:nvPr/>
        </p:nvSpPr>
        <p:spPr>
          <a:xfrm>
            <a:off x="2485493" y="1519913"/>
            <a:ext cx="7221013" cy="4593565"/>
          </a:xfrm>
          <a:prstGeom prst="rect">
            <a:avLst/>
          </a:prstGeom>
        </p:spPr>
        <p:txBody>
          <a:bodyPr wrap="square">
            <a:spAutoFit/>
          </a:bodyPr>
          <a:lstStyle/>
          <a:p>
            <a:pPr marL="342900" indent="-342900" defTabSz="2438338" hangingPunct="0">
              <a:lnSpc>
                <a:spcPct val="90000"/>
              </a:lnSpc>
              <a:spcBef>
                <a:spcPts val="4500"/>
              </a:spcBef>
              <a:buFont typeface="Arial" panose="020B0604020202020204" pitchFamily="34" charset="0"/>
              <a:buChar char="•"/>
            </a:pPr>
            <a:r>
              <a:rPr lang="en-US" sz="2000" dirty="0">
                <a:latin typeface="Century Gothic" panose="020B0502020202020204" pitchFamily="34" charset="0"/>
                <a:cs typeface="Arial" panose="020B0604020202020204" pitchFamily="34" charset="0"/>
              </a:rPr>
              <a:t>Patient advocacy is key to changing research focus and outcomes</a:t>
            </a:r>
          </a:p>
          <a:p>
            <a:pPr marL="342900" indent="-342900" defTabSz="2438338" hangingPunct="0">
              <a:lnSpc>
                <a:spcPct val="90000"/>
              </a:lnSpc>
              <a:spcBef>
                <a:spcPts val="4500"/>
              </a:spcBef>
              <a:buFont typeface="Arial" panose="020B0604020202020204" pitchFamily="34" charset="0"/>
              <a:buChar char="•"/>
            </a:pPr>
            <a:r>
              <a:rPr lang="en-US" sz="2000" dirty="0">
                <a:latin typeface="Century Gothic" panose="020B0502020202020204" pitchFamily="34" charset="0"/>
                <a:cs typeface="Arial" panose="020B0604020202020204" pitchFamily="34" charset="0"/>
              </a:rPr>
              <a:t>Lobby for research that is focused on what matters to patients</a:t>
            </a:r>
            <a:endParaRPr lang="en-US" sz="2000" dirty="0">
              <a:latin typeface="Century Gothic" panose="020B0502020202020204" pitchFamily="34" charset="0"/>
              <a:cs typeface="Arial" panose="020B0604020202020204" pitchFamily="34" charset="0"/>
              <a:sym typeface="Helvetica Neue"/>
            </a:endParaRPr>
          </a:p>
          <a:p>
            <a:pPr marL="342900" indent="-342900" defTabSz="2438338" hangingPunct="0">
              <a:lnSpc>
                <a:spcPct val="90000"/>
              </a:lnSpc>
              <a:spcBef>
                <a:spcPts val="4500"/>
              </a:spcBef>
              <a:buFont typeface="Arial" panose="020B0604020202020204" pitchFamily="34" charset="0"/>
              <a:buChar char="•"/>
            </a:pPr>
            <a:r>
              <a:rPr lang="en-US" sz="2000" dirty="0">
                <a:latin typeface="Century Gothic" panose="020B0502020202020204" pitchFamily="34" charset="0"/>
                <a:cs typeface="Arial" panose="020B0604020202020204" pitchFamily="34" charset="0"/>
                <a:sym typeface="Helvetica Neue"/>
              </a:rPr>
              <a:t>Consider becoming active in research advocacy by participating in scientific projects and attending conferences</a:t>
            </a:r>
          </a:p>
          <a:p>
            <a:pPr marL="342900" indent="-342900" defTabSz="2438338" hangingPunct="0">
              <a:lnSpc>
                <a:spcPct val="90000"/>
              </a:lnSpc>
              <a:spcBef>
                <a:spcPts val="4500"/>
              </a:spcBef>
              <a:buFont typeface="Arial" panose="020B0604020202020204" pitchFamily="34" charset="0"/>
              <a:buChar char="•"/>
            </a:pPr>
            <a:r>
              <a:rPr lang="en-US" sz="2000" dirty="0">
                <a:latin typeface="Century Gothic" panose="020B0502020202020204" pitchFamily="34" charset="0"/>
              </a:rPr>
              <a:t>Consider lobbying your congressional representatives to support funding for cancer research through the DoD Breast Cancer Research Program</a:t>
            </a:r>
          </a:p>
        </p:txBody>
      </p:sp>
      <p:sp>
        <p:nvSpPr>
          <p:cNvPr id="9" name="Rectangle 8">
            <a:extLst>
              <a:ext uri="{FF2B5EF4-FFF2-40B4-BE49-F238E27FC236}">
                <a16:creationId xmlns:a16="http://schemas.microsoft.com/office/drawing/2014/main" id="{9ACD6BB4-1349-CC11-0AD3-E84028F9D0E0}"/>
              </a:ext>
            </a:extLst>
          </p:cNvPr>
          <p:cNvSpPr/>
          <p:nvPr/>
        </p:nvSpPr>
        <p:spPr>
          <a:xfrm>
            <a:off x="0" y="458098"/>
            <a:ext cx="12192000" cy="707886"/>
          </a:xfrm>
          <a:prstGeom prst="rect">
            <a:avLst/>
          </a:prstGeom>
        </p:spPr>
        <p:txBody>
          <a:bodyPr wrap="square">
            <a:spAutoFit/>
          </a:bodyPr>
          <a:lstStyle/>
          <a:p>
            <a:pPr algn="ctr"/>
            <a:r>
              <a:rPr lang="en-US" sz="4000" b="1" dirty="0">
                <a:latin typeface="Century Gothic" panose="020B0502020202020204" pitchFamily="34" charset="0"/>
              </a:rPr>
              <a:t>Proposed Solutions</a:t>
            </a:r>
          </a:p>
        </p:txBody>
      </p:sp>
      <p:cxnSp>
        <p:nvCxnSpPr>
          <p:cNvPr id="12" name="Straight Connector 11">
            <a:extLst>
              <a:ext uri="{FF2B5EF4-FFF2-40B4-BE49-F238E27FC236}">
                <a16:creationId xmlns:a16="http://schemas.microsoft.com/office/drawing/2014/main" id="{87FF4E4B-CCDE-7606-F2CC-052ACFCAE31A}"/>
              </a:ext>
            </a:extLst>
          </p:cNvPr>
          <p:cNvCxnSpPr>
            <a:cxnSpLocks/>
          </p:cNvCxnSpPr>
          <p:nvPr/>
        </p:nvCxnSpPr>
        <p:spPr>
          <a:xfrm>
            <a:off x="5516089" y="1189757"/>
            <a:ext cx="1159823" cy="0"/>
          </a:xfrm>
          <a:prstGeom prst="line">
            <a:avLst/>
          </a:prstGeom>
          <a:ln w="47625">
            <a:solidFill>
              <a:srgbClr val="FDB913"/>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C8204E9-3FF9-7906-197B-249BC3446EA3}"/>
              </a:ext>
            </a:extLst>
          </p:cNvPr>
          <p:cNvPicPr>
            <a:picLocks noChangeAspect="1"/>
          </p:cNvPicPr>
          <p:nvPr/>
        </p:nvPicPr>
        <p:blipFill rotWithShape="1">
          <a:blip r:embed="rId3">
            <a:extLst>
              <a:ext uri="{28A0092B-C50C-407E-A947-70E740481C1C}">
                <a14:useLocalDpi xmlns:a14="http://schemas.microsoft.com/office/drawing/2010/main" val="0"/>
              </a:ext>
            </a:extLst>
          </a:blip>
          <a:srcRect t="1" b="35784"/>
          <a:stretch/>
        </p:blipFill>
        <p:spPr>
          <a:xfrm>
            <a:off x="9649345" y="6089704"/>
            <a:ext cx="2307571" cy="368535"/>
          </a:xfrm>
          <a:prstGeom prst="rect">
            <a:avLst/>
          </a:prstGeom>
        </p:spPr>
      </p:pic>
      <p:sp>
        <p:nvSpPr>
          <p:cNvPr id="6" name="TextBox 5">
            <a:extLst>
              <a:ext uri="{FF2B5EF4-FFF2-40B4-BE49-F238E27FC236}">
                <a16:creationId xmlns:a16="http://schemas.microsoft.com/office/drawing/2014/main" id="{96713077-857D-8A87-BDA2-C8D00B13A219}"/>
              </a:ext>
            </a:extLst>
          </p:cNvPr>
          <p:cNvSpPr txBox="1"/>
          <p:nvPr/>
        </p:nvSpPr>
        <p:spPr>
          <a:xfrm>
            <a:off x="10099741" y="6562224"/>
            <a:ext cx="1857175" cy="134139"/>
          </a:xfrm>
          <a:prstGeom prst="rect">
            <a:avLst/>
          </a:prstGeom>
          <a:noFill/>
        </p:spPr>
        <p:txBody>
          <a:bodyPr wrap="none" lIns="27432" tIns="0" rIns="27432" bIns="27432" rtlCol="0">
            <a:spAutoFit/>
          </a:bodyPr>
          <a:lstStyle/>
          <a:p>
            <a:pPr>
              <a:lnSpc>
                <a:spcPts val="900"/>
              </a:lnSpc>
            </a:pPr>
            <a:r>
              <a:rPr lang="en-US" sz="700" dirty="0">
                <a:solidFill>
                  <a:schemeClr val="bg1">
                    <a:lumMod val="65000"/>
                  </a:schemeClr>
                </a:solidFill>
                <a:latin typeface="Century Gothic" panose="020B0502020202020204" pitchFamily="34" charset="0"/>
              </a:rPr>
              <a:t>© 2025 Metastatic Breast Cancer Alliance</a:t>
            </a:r>
          </a:p>
        </p:txBody>
      </p:sp>
    </p:spTree>
    <p:extLst>
      <p:ext uri="{BB962C8B-B14F-4D97-AF65-F5344CB8AC3E}">
        <p14:creationId xmlns:p14="http://schemas.microsoft.com/office/powerpoint/2010/main" val="597354860"/>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9829"/>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8893716-65D6-AA4D-BF5B-C33A294F31FB}"/>
              </a:ext>
            </a:extLst>
          </p:cNvPr>
          <p:cNvSpPr/>
          <p:nvPr/>
        </p:nvSpPr>
        <p:spPr>
          <a:xfrm>
            <a:off x="1693334" y="1133019"/>
            <a:ext cx="8652933" cy="643446"/>
          </a:xfrm>
          <a:prstGeom prst="rect">
            <a:avLst/>
          </a:prstGeom>
        </p:spPr>
        <p:txBody>
          <a:bodyPr wrap="square">
            <a:spAutoFit/>
          </a:bodyPr>
          <a:lstStyle/>
          <a:p>
            <a:pPr algn="ctr" defTabSz="2438338" hangingPunct="0">
              <a:lnSpc>
                <a:spcPct val="110000"/>
              </a:lnSpc>
              <a:spcBef>
                <a:spcPts val="4500"/>
              </a:spcBef>
            </a:pPr>
            <a:r>
              <a:rPr lang="en-US" sz="1700" b="1" dirty="0">
                <a:latin typeface="Century Gothic" panose="020B0502020202020204" pitchFamily="34" charset="0"/>
                <a:cs typeface="Arial" panose="020B0604020202020204" pitchFamily="34" charset="0"/>
                <a:sym typeface="Helvetica Neue"/>
              </a:rPr>
              <a:t>With an estimated 43,780 people dying of  MBC in the US each year, research to improve outcomes of those living with metastatic disease is crucial </a:t>
            </a:r>
            <a:r>
              <a:rPr lang="en-US" sz="1700" b="1" dirty="0">
                <a:latin typeface="Century Gothic" panose="020B0502020202020204" pitchFamily="34" charset="0"/>
                <a:cs typeface="Arial" panose="020B0604020202020204" pitchFamily="34" charset="0"/>
              </a:rPr>
              <a:t>	</a:t>
            </a:r>
            <a:endParaRPr lang="en-US" sz="1700" b="1" dirty="0">
              <a:latin typeface="Century Gothic" panose="020B0502020202020204" pitchFamily="34" charset="0"/>
            </a:endParaRPr>
          </a:p>
        </p:txBody>
      </p:sp>
      <p:sp>
        <p:nvSpPr>
          <p:cNvPr id="20" name="Rectangle 19">
            <a:extLst>
              <a:ext uri="{FF2B5EF4-FFF2-40B4-BE49-F238E27FC236}">
                <a16:creationId xmlns:a16="http://schemas.microsoft.com/office/drawing/2014/main" id="{C8A54E25-7D1A-444A-A9B4-A17DEA8D6697}"/>
              </a:ext>
            </a:extLst>
          </p:cNvPr>
          <p:cNvSpPr/>
          <p:nvPr/>
        </p:nvSpPr>
        <p:spPr>
          <a:xfrm>
            <a:off x="1100926" y="1894417"/>
            <a:ext cx="10587902" cy="327782"/>
          </a:xfrm>
          <a:prstGeom prst="rect">
            <a:avLst/>
          </a:prstGeom>
        </p:spPr>
        <p:txBody>
          <a:bodyPr wrap="square">
            <a:spAutoFit/>
          </a:bodyPr>
          <a:lstStyle/>
          <a:p>
            <a:pPr defTabSz="2438338" hangingPunct="0">
              <a:lnSpc>
                <a:spcPct val="90000"/>
              </a:lnSpc>
              <a:spcBef>
                <a:spcPts val="4500"/>
              </a:spcBef>
            </a:pPr>
            <a:r>
              <a:rPr lang="en-US" sz="1700" i="1" dirty="0">
                <a:solidFill>
                  <a:srgbClr val="FDB913"/>
                </a:solidFill>
                <a:latin typeface="Century Gothic" panose="020B0502020202020204" pitchFamily="34" charset="0"/>
                <a:cs typeface="Arial" panose="020B0604020202020204" pitchFamily="34" charset="0"/>
                <a:sym typeface="Helvetica Neue"/>
              </a:rPr>
              <a:t>There are areas of great need…</a:t>
            </a:r>
          </a:p>
        </p:txBody>
      </p:sp>
      <p:sp>
        <p:nvSpPr>
          <p:cNvPr id="21" name="Rectangle 20">
            <a:extLst>
              <a:ext uri="{FF2B5EF4-FFF2-40B4-BE49-F238E27FC236}">
                <a16:creationId xmlns:a16="http://schemas.microsoft.com/office/drawing/2014/main" id="{F2D1DE18-F12E-F449-A299-32849C0781A2}"/>
              </a:ext>
            </a:extLst>
          </p:cNvPr>
          <p:cNvSpPr/>
          <p:nvPr/>
        </p:nvSpPr>
        <p:spPr>
          <a:xfrm>
            <a:off x="1100926" y="2215070"/>
            <a:ext cx="9407477" cy="3839513"/>
          </a:xfrm>
          <a:prstGeom prst="rect">
            <a:avLst/>
          </a:prstGeom>
        </p:spPr>
        <p:txBody>
          <a:bodyPr wrap="square">
            <a:spAutoFit/>
          </a:bodyPr>
          <a:lstStyle/>
          <a:p>
            <a:pPr marL="285750" indent="-285750">
              <a:buFont typeface="Arial" panose="020B0604020202020204" pitchFamily="34" charset="0"/>
              <a:buChar char="•"/>
            </a:pPr>
            <a:r>
              <a:rPr lang="en-US" sz="1700" b="1" dirty="0">
                <a:latin typeface="Century Gothic" panose="020B0502020202020204" pitchFamily="34" charset="0"/>
                <a:cs typeface="Arial" panose="020B0604020202020204" pitchFamily="34" charset="0"/>
              </a:rPr>
              <a:t>Including patient advocates </a:t>
            </a:r>
            <a:r>
              <a:rPr lang="en-US" sz="1700" dirty="0">
                <a:latin typeface="Century Gothic" panose="020B0502020202020204" pitchFamily="34" charset="0"/>
                <a:cs typeface="Arial" panose="020B0604020202020204" pitchFamily="34" charset="0"/>
              </a:rPr>
              <a:t>and nonprofit partners in research when asking what’s needed to prevent death and improve quality of life</a:t>
            </a:r>
            <a:endParaRPr lang="en-US" sz="1700" dirty="0">
              <a:latin typeface="Century Gothic" panose="020B0502020202020204" pitchFamily="34" charset="0"/>
              <a:cs typeface="Arial" panose="020B0604020202020204" pitchFamily="34" charset="0"/>
              <a:sym typeface="Helvetica Neue"/>
            </a:endParaRPr>
          </a:p>
          <a:p>
            <a:pPr marL="285750" indent="-285750" defTabSz="2438338" hangingPunct="0">
              <a:spcBef>
                <a:spcPts val="300"/>
              </a:spcBef>
              <a:buFont typeface="Arial" panose="020B0604020202020204" pitchFamily="34" charset="0"/>
              <a:buChar char="•"/>
            </a:pPr>
            <a:r>
              <a:rPr lang="en-US" sz="1700" dirty="0">
                <a:latin typeface="Century Gothic" panose="020B0502020202020204" pitchFamily="34" charset="0"/>
                <a:cs typeface="Arial" panose="020B0604020202020204" pitchFamily="34" charset="0"/>
              </a:rPr>
              <a:t>Turning MBC into a </a:t>
            </a:r>
            <a:r>
              <a:rPr lang="en-US" sz="1700" dirty="0">
                <a:solidFill>
                  <a:schemeClr val="bg1"/>
                </a:solidFill>
                <a:highlight>
                  <a:srgbClr val="FCB813"/>
                </a:highlight>
                <a:latin typeface="Century Gothic" panose="020B0502020202020204" pitchFamily="34" charset="0"/>
                <a:cs typeface="Arial" panose="020B0604020202020204" pitchFamily="34" charset="0"/>
              </a:rPr>
              <a:t>chronic illness</a:t>
            </a:r>
            <a:r>
              <a:rPr lang="en-US" sz="1700" dirty="0">
                <a:solidFill>
                  <a:schemeClr val="bg1"/>
                </a:solidFill>
                <a:latin typeface="Century Gothic" panose="020B0502020202020204" pitchFamily="34" charset="0"/>
                <a:cs typeface="Arial" panose="020B0604020202020204" pitchFamily="34" charset="0"/>
              </a:rPr>
              <a:t> </a:t>
            </a:r>
            <a:r>
              <a:rPr lang="en-US" sz="1700" dirty="0">
                <a:latin typeface="Century Gothic" panose="020B0502020202020204" pitchFamily="34" charset="0"/>
                <a:cs typeface="Arial" panose="020B0604020202020204" pitchFamily="34" charset="0"/>
              </a:rPr>
              <a:t>that can be lived with for a full lifetime, with a good quality of life, even if a cure is not attainable for all</a:t>
            </a:r>
          </a:p>
          <a:p>
            <a:pPr marL="285750" indent="-285750" defTabSz="2438338" hangingPunct="0">
              <a:spcBef>
                <a:spcPts val="300"/>
              </a:spcBef>
              <a:buFont typeface="Arial" panose="020B0604020202020204" pitchFamily="34" charset="0"/>
              <a:buChar char="•"/>
            </a:pPr>
            <a:r>
              <a:rPr lang="en-US" sz="1700" dirty="0">
                <a:latin typeface="Century Gothic" panose="020B0502020202020204" pitchFamily="34" charset="0"/>
                <a:cs typeface="Arial" panose="020B0604020202020204" pitchFamily="34" charset="0"/>
              </a:rPr>
              <a:t>Preventing brain metastasis and central nervous system involvement</a:t>
            </a:r>
          </a:p>
          <a:p>
            <a:pPr marL="285750" indent="-285750" defTabSz="2438338" hangingPunct="0">
              <a:spcBef>
                <a:spcPts val="300"/>
              </a:spcBef>
              <a:buFont typeface="Arial" panose="020B0604020202020204" pitchFamily="34" charset="0"/>
              <a:buChar char="•"/>
            </a:pPr>
            <a:r>
              <a:rPr lang="en-US" sz="1700" dirty="0">
                <a:latin typeface="Century Gothic" panose="020B0502020202020204" pitchFamily="34" charset="0"/>
                <a:cs typeface="Arial" panose="020B0604020202020204" pitchFamily="34" charset="0"/>
              </a:rPr>
              <a:t>Identifying better treatments for each subtype </a:t>
            </a:r>
          </a:p>
          <a:p>
            <a:pPr marL="285750" indent="-285750" defTabSz="2438338" hangingPunct="0">
              <a:spcBef>
                <a:spcPts val="300"/>
              </a:spcBef>
              <a:buFont typeface="Arial" panose="020B0604020202020204" pitchFamily="34" charset="0"/>
              <a:buChar char="•"/>
            </a:pPr>
            <a:r>
              <a:rPr lang="en-US" sz="1700" dirty="0">
                <a:latin typeface="Century Gothic" panose="020B0502020202020204" pitchFamily="34" charset="0"/>
                <a:cs typeface="Arial" panose="020B0604020202020204" pitchFamily="34" charset="0"/>
              </a:rPr>
              <a:t>Overcoming treatment resistance</a:t>
            </a:r>
          </a:p>
          <a:p>
            <a:pPr marL="285750" indent="-285750" defTabSz="2438338" hangingPunct="0">
              <a:spcBef>
                <a:spcPts val="300"/>
              </a:spcBef>
              <a:buFont typeface="Arial" panose="020B0604020202020204" pitchFamily="34" charset="0"/>
              <a:buChar char="•"/>
            </a:pPr>
            <a:r>
              <a:rPr lang="en-US" sz="1700" dirty="0">
                <a:latin typeface="Century Gothic" panose="020B0502020202020204" pitchFamily="34" charset="0"/>
                <a:cs typeface="Arial" panose="020B0604020202020204" pitchFamily="34" charset="0"/>
              </a:rPr>
              <a:t>Resolving care disparities, including those of race, age, gender, wealth, and location</a:t>
            </a:r>
          </a:p>
          <a:p>
            <a:pPr marL="285750" indent="-285750" defTabSz="2438338" hangingPunct="0">
              <a:spcBef>
                <a:spcPts val="300"/>
              </a:spcBef>
              <a:buFont typeface="Arial" panose="020B0604020202020204" pitchFamily="34" charset="0"/>
              <a:buChar char="•"/>
            </a:pPr>
            <a:r>
              <a:rPr lang="en-US" sz="1700" dirty="0">
                <a:latin typeface="Century Gothic" panose="020B0502020202020204" pitchFamily="34" charset="0"/>
                <a:cs typeface="Arial" panose="020B0604020202020204" pitchFamily="34" charset="0"/>
              </a:rPr>
              <a:t>Establishing and improving supportive and palliative care access</a:t>
            </a:r>
          </a:p>
          <a:p>
            <a:pPr marL="285750" indent="-285750" defTabSz="2438338" hangingPunct="0">
              <a:spcBef>
                <a:spcPts val="300"/>
              </a:spcBef>
              <a:buFont typeface="Arial" panose="020B0604020202020204" pitchFamily="34" charset="0"/>
              <a:buChar char="•"/>
            </a:pPr>
            <a:r>
              <a:rPr lang="en-US" sz="1700" dirty="0">
                <a:latin typeface="Century Gothic" panose="020B0502020202020204" pitchFamily="34" charset="0"/>
                <a:cs typeface="Arial" panose="020B0604020202020204" pitchFamily="34" charset="0"/>
              </a:rPr>
              <a:t>Supporting basic and translational science that may lead to new clinical trials</a:t>
            </a:r>
          </a:p>
          <a:p>
            <a:pPr marL="285750" indent="-285750" defTabSz="2438338" hangingPunct="0">
              <a:spcBef>
                <a:spcPts val="300"/>
              </a:spcBef>
              <a:buFont typeface="Arial" panose="020B0604020202020204" pitchFamily="34" charset="0"/>
              <a:buChar char="•"/>
            </a:pPr>
            <a:r>
              <a:rPr lang="en-US" sz="1700" dirty="0">
                <a:latin typeface="Century Gothic" panose="020B0502020202020204" pitchFamily="34" charset="0"/>
                <a:cs typeface="Arial" panose="020B0604020202020204" pitchFamily="34" charset="0"/>
              </a:rPr>
              <a:t>Improving clinical trial design and making plain language summaries available </a:t>
            </a:r>
            <a:br>
              <a:rPr lang="en-US" sz="1700" dirty="0">
                <a:latin typeface="Century Gothic" panose="020B0502020202020204" pitchFamily="34" charset="0"/>
                <a:cs typeface="Arial" panose="020B0604020202020204" pitchFamily="34" charset="0"/>
              </a:rPr>
            </a:br>
            <a:r>
              <a:rPr lang="en-US" sz="1700" dirty="0">
                <a:latin typeface="Century Gothic" panose="020B0502020202020204" pitchFamily="34" charset="0"/>
                <a:cs typeface="Arial" panose="020B0604020202020204" pitchFamily="34" charset="0"/>
              </a:rPr>
              <a:t>to participants</a:t>
            </a:r>
          </a:p>
          <a:p>
            <a:pPr marL="285750" indent="-285750" defTabSz="2438338" hangingPunct="0">
              <a:spcBef>
                <a:spcPts val="300"/>
              </a:spcBef>
              <a:buFont typeface="Arial" panose="020B0604020202020204" pitchFamily="34" charset="0"/>
              <a:buChar char="•"/>
            </a:pPr>
            <a:r>
              <a:rPr lang="en-US" sz="1700" dirty="0">
                <a:latin typeface="Century Gothic" panose="020B0502020202020204" pitchFamily="34" charset="0"/>
                <a:cs typeface="Arial" panose="020B0604020202020204" pitchFamily="34" charset="0"/>
              </a:rPr>
              <a:t>Including more representative patient participation in clinical trials</a:t>
            </a:r>
          </a:p>
        </p:txBody>
      </p:sp>
      <p:pic>
        <p:nvPicPr>
          <p:cNvPr id="5" name="Picture 4">
            <a:extLst>
              <a:ext uri="{FF2B5EF4-FFF2-40B4-BE49-F238E27FC236}">
                <a16:creationId xmlns:a16="http://schemas.microsoft.com/office/drawing/2014/main" id="{2686F4A4-E7A3-AEFB-DCC4-57F3F44B16F1}"/>
              </a:ext>
            </a:extLst>
          </p:cNvPr>
          <p:cNvPicPr>
            <a:picLocks noChangeAspect="1"/>
          </p:cNvPicPr>
          <p:nvPr/>
        </p:nvPicPr>
        <p:blipFill>
          <a:blip r:embed="rId3"/>
          <a:stretch>
            <a:fillRect/>
          </a:stretch>
        </p:blipFill>
        <p:spPr>
          <a:xfrm rot="21192261">
            <a:off x="343528" y="395213"/>
            <a:ext cx="2009868" cy="464545"/>
          </a:xfrm>
          <a:prstGeom prst="rect">
            <a:avLst/>
          </a:prstGeom>
        </p:spPr>
      </p:pic>
      <p:sp>
        <p:nvSpPr>
          <p:cNvPr id="7" name="Rectangle 6">
            <a:extLst>
              <a:ext uri="{FF2B5EF4-FFF2-40B4-BE49-F238E27FC236}">
                <a16:creationId xmlns:a16="http://schemas.microsoft.com/office/drawing/2014/main" id="{4DFD0217-AA61-7F18-1088-053C8AE20DC2}"/>
              </a:ext>
            </a:extLst>
          </p:cNvPr>
          <p:cNvSpPr/>
          <p:nvPr/>
        </p:nvSpPr>
        <p:spPr>
          <a:xfrm>
            <a:off x="1" y="307181"/>
            <a:ext cx="12192000" cy="707886"/>
          </a:xfrm>
          <a:prstGeom prst="rect">
            <a:avLst/>
          </a:prstGeom>
        </p:spPr>
        <p:txBody>
          <a:bodyPr wrap="square">
            <a:spAutoFit/>
          </a:bodyPr>
          <a:lstStyle/>
          <a:p>
            <a:pPr algn="ctr"/>
            <a:r>
              <a:rPr lang="en-US" sz="4000" b="1" dirty="0">
                <a:latin typeface="Century Gothic" panose="020B0502020202020204" pitchFamily="34" charset="0"/>
              </a:rPr>
              <a:t>MBC needs focused research</a:t>
            </a:r>
          </a:p>
        </p:txBody>
      </p:sp>
      <p:cxnSp>
        <p:nvCxnSpPr>
          <p:cNvPr id="12" name="Straight Connector 11">
            <a:extLst>
              <a:ext uri="{FF2B5EF4-FFF2-40B4-BE49-F238E27FC236}">
                <a16:creationId xmlns:a16="http://schemas.microsoft.com/office/drawing/2014/main" id="{E68C0017-196F-9269-2603-F002F59466F3}"/>
              </a:ext>
            </a:extLst>
          </p:cNvPr>
          <p:cNvCxnSpPr>
            <a:cxnSpLocks/>
          </p:cNvCxnSpPr>
          <p:nvPr/>
        </p:nvCxnSpPr>
        <p:spPr>
          <a:xfrm>
            <a:off x="5516089" y="1065173"/>
            <a:ext cx="1159823" cy="0"/>
          </a:xfrm>
          <a:prstGeom prst="line">
            <a:avLst/>
          </a:prstGeom>
          <a:ln w="47625">
            <a:solidFill>
              <a:srgbClr val="FDB913"/>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364658F6-2E0D-F218-A6D7-652D535C136F}"/>
              </a:ext>
            </a:extLst>
          </p:cNvPr>
          <p:cNvPicPr>
            <a:picLocks noChangeAspect="1"/>
          </p:cNvPicPr>
          <p:nvPr/>
        </p:nvPicPr>
        <p:blipFill rotWithShape="1">
          <a:blip r:embed="rId4">
            <a:extLst>
              <a:ext uri="{28A0092B-C50C-407E-A947-70E740481C1C}">
                <a14:useLocalDpi xmlns:a14="http://schemas.microsoft.com/office/drawing/2010/main" val="0"/>
              </a:ext>
            </a:extLst>
          </a:blip>
          <a:srcRect t="1" b="35784"/>
          <a:stretch/>
        </p:blipFill>
        <p:spPr>
          <a:xfrm>
            <a:off x="9649345" y="6089704"/>
            <a:ext cx="2307571" cy="368535"/>
          </a:xfrm>
          <a:prstGeom prst="rect">
            <a:avLst/>
          </a:prstGeom>
        </p:spPr>
      </p:pic>
      <p:sp>
        <p:nvSpPr>
          <p:cNvPr id="10" name="TextBox 9">
            <a:extLst>
              <a:ext uri="{FF2B5EF4-FFF2-40B4-BE49-F238E27FC236}">
                <a16:creationId xmlns:a16="http://schemas.microsoft.com/office/drawing/2014/main" id="{C182B00E-5520-EBAD-0A79-152B9AB0866B}"/>
              </a:ext>
            </a:extLst>
          </p:cNvPr>
          <p:cNvSpPr txBox="1"/>
          <p:nvPr/>
        </p:nvSpPr>
        <p:spPr>
          <a:xfrm>
            <a:off x="10099741" y="6562224"/>
            <a:ext cx="1857175" cy="134139"/>
          </a:xfrm>
          <a:prstGeom prst="rect">
            <a:avLst/>
          </a:prstGeom>
          <a:noFill/>
        </p:spPr>
        <p:txBody>
          <a:bodyPr wrap="none" lIns="27432" tIns="0" rIns="27432" bIns="27432" rtlCol="0">
            <a:spAutoFit/>
          </a:bodyPr>
          <a:lstStyle/>
          <a:p>
            <a:pPr>
              <a:lnSpc>
                <a:spcPts val="900"/>
              </a:lnSpc>
            </a:pPr>
            <a:r>
              <a:rPr lang="en-US" sz="700" dirty="0">
                <a:solidFill>
                  <a:schemeClr val="bg1">
                    <a:lumMod val="65000"/>
                  </a:schemeClr>
                </a:solidFill>
                <a:latin typeface="Century Gothic" panose="020B0502020202020204" pitchFamily="34" charset="0"/>
              </a:rPr>
              <a:t>© 2025 Metastatic Breast Cancer Alliance</a:t>
            </a:r>
          </a:p>
        </p:txBody>
      </p:sp>
    </p:spTree>
    <p:extLst>
      <p:ext uri="{BB962C8B-B14F-4D97-AF65-F5344CB8AC3E}">
        <p14:creationId xmlns:p14="http://schemas.microsoft.com/office/powerpoint/2010/main" val="2691261334"/>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3633B65D-83D2-CD4F-80B3-E1B7AF8A53B0}"/>
              </a:ext>
            </a:extLst>
          </p:cNvPr>
          <p:cNvSpPr txBox="1"/>
          <p:nvPr/>
        </p:nvSpPr>
        <p:spPr>
          <a:xfrm>
            <a:off x="0" y="284356"/>
            <a:ext cx="12192000" cy="707886"/>
          </a:xfrm>
          <a:prstGeom prst="rect">
            <a:avLst/>
          </a:prstGeom>
        </p:spPr>
        <p:txBody>
          <a:bodyPr wrap="square">
            <a:spAutoFit/>
          </a:bodyPr>
          <a:lstStyle>
            <a:defPPr>
              <a:defRPr lang="en-US"/>
            </a:defPPr>
            <a:lvl1pPr algn="ctr">
              <a:defRPr sz="4000" b="1">
                <a:solidFill>
                  <a:srgbClr val="746F6C"/>
                </a:solidFill>
                <a:latin typeface="Century Gothic" panose="020B0502020202020204" pitchFamily="34" charset="0"/>
              </a:defRPr>
            </a:lvl1pPr>
          </a:lstStyle>
          <a:p>
            <a:r>
              <a:rPr lang="en-US" dirty="0">
                <a:solidFill>
                  <a:schemeClr val="tx1"/>
                </a:solidFill>
                <a:sym typeface="Helvetica Neue"/>
              </a:rPr>
              <a:t>Addressing d</a:t>
            </a:r>
            <a:r>
              <a:rPr lang="en-US" dirty="0">
                <a:solidFill>
                  <a:schemeClr val="tx1"/>
                </a:solidFill>
              </a:rPr>
              <a:t>isparities in MBC</a:t>
            </a:r>
            <a:endParaRPr lang="en-US" dirty="0">
              <a:solidFill>
                <a:schemeClr val="tx1"/>
              </a:solidFill>
              <a:sym typeface="Helvetica Neue"/>
            </a:endParaRPr>
          </a:p>
        </p:txBody>
      </p:sp>
      <p:sp>
        <p:nvSpPr>
          <p:cNvPr id="10" name="3. Are there significant numbers of deaths of females from MBC each year? (SHIRLEY)…">
            <a:extLst>
              <a:ext uri="{FF2B5EF4-FFF2-40B4-BE49-F238E27FC236}">
                <a16:creationId xmlns:a16="http://schemas.microsoft.com/office/drawing/2014/main" id="{C194C7DA-EFFD-FA46-B58B-4F152B899DBA}"/>
              </a:ext>
            </a:extLst>
          </p:cNvPr>
          <p:cNvSpPr txBox="1"/>
          <p:nvPr/>
        </p:nvSpPr>
        <p:spPr>
          <a:xfrm>
            <a:off x="1351643" y="2225967"/>
            <a:ext cx="9417957" cy="31891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defTabSz="457200">
              <a:lnSpc>
                <a:spcPts val="2700"/>
              </a:lnSpc>
              <a:spcBef>
                <a:spcPts val="0"/>
              </a:spcBef>
              <a:defRPr sz="3500">
                <a:latin typeface="Arial"/>
                <a:ea typeface="Arial"/>
                <a:cs typeface="Arial"/>
                <a:sym typeface="Arial"/>
              </a:defRPr>
            </a:pPr>
            <a:r>
              <a:rPr lang="en-US" sz="2000" dirty="0">
                <a:latin typeface="Century Gothic" panose="020B0502020202020204" pitchFamily="34" charset="0"/>
              </a:rPr>
              <a:t>These disparities include socioeconomic status, race, age, where people live, language, gender, sexual identity and orientation, and access to health care</a:t>
            </a:r>
          </a:p>
          <a:p>
            <a:pPr defTabSz="457200">
              <a:lnSpc>
                <a:spcPts val="2700"/>
              </a:lnSpc>
              <a:spcBef>
                <a:spcPts val="0"/>
              </a:spcBef>
              <a:buSzPct val="123000"/>
              <a:defRPr sz="3500">
                <a:latin typeface="Arial"/>
                <a:ea typeface="Arial"/>
                <a:cs typeface="Arial"/>
                <a:sym typeface="Arial"/>
              </a:defRPr>
            </a:pPr>
            <a:endParaRPr lang="en-US" sz="2000" dirty="0">
              <a:latin typeface="Century Gothic" panose="020B0502020202020204" pitchFamily="34" charset="0"/>
            </a:endParaRPr>
          </a:p>
          <a:p>
            <a:pPr defTabSz="457200">
              <a:lnSpc>
                <a:spcPts val="2700"/>
              </a:lnSpc>
              <a:spcBef>
                <a:spcPts val="0"/>
              </a:spcBef>
              <a:buSzPct val="123000"/>
              <a:defRPr sz="3500">
                <a:latin typeface="Arial"/>
                <a:ea typeface="Arial"/>
                <a:cs typeface="Arial"/>
                <a:sym typeface="Arial"/>
              </a:defRPr>
            </a:pPr>
            <a:r>
              <a:rPr lang="en-US" sz="2000" dirty="0">
                <a:latin typeface="Century Gothic" panose="020B0502020202020204" pitchFamily="34" charset="0"/>
              </a:rPr>
              <a:t>If these disparities are reduced, more patients might live longer than </a:t>
            </a:r>
            <a:br>
              <a:rPr lang="en-US" sz="2000" dirty="0">
                <a:latin typeface="Century Gothic" panose="020B0502020202020204" pitchFamily="34" charset="0"/>
              </a:rPr>
            </a:br>
            <a:r>
              <a:rPr lang="en-US" sz="2000" dirty="0">
                <a:latin typeface="Century Gothic" panose="020B0502020202020204" pitchFamily="34" charset="0"/>
              </a:rPr>
              <a:t>the current median 3 years </a:t>
            </a:r>
          </a:p>
          <a:p>
            <a:pPr defTabSz="457200">
              <a:lnSpc>
                <a:spcPts val="2700"/>
              </a:lnSpc>
              <a:spcBef>
                <a:spcPts val="0"/>
              </a:spcBef>
              <a:buSzPct val="123000"/>
              <a:defRPr sz="3500">
                <a:latin typeface="Arial"/>
                <a:ea typeface="Arial"/>
                <a:cs typeface="Arial"/>
                <a:sym typeface="Arial"/>
              </a:defRPr>
            </a:pPr>
            <a:endParaRPr lang="en-US" sz="2000" dirty="0">
              <a:latin typeface="Century Gothic" panose="020B0502020202020204" pitchFamily="34" charset="0"/>
            </a:endParaRPr>
          </a:p>
          <a:p>
            <a:pPr marL="342900" indent="-342900" defTabSz="457200">
              <a:lnSpc>
                <a:spcPts val="2700"/>
              </a:lnSpc>
              <a:spcBef>
                <a:spcPts val="0"/>
              </a:spcBef>
              <a:buSzPct val="123000"/>
              <a:buFont typeface="Arial" panose="020B0604020202020204" pitchFamily="34" charset="0"/>
              <a:buChar char="•"/>
              <a:defRPr sz="3500">
                <a:latin typeface="Arial"/>
                <a:ea typeface="Arial"/>
                <a:cs typeface="Arial"/>
                <a:sym typeface="Arial"/>
              </a:defRPr>
            </a:pPr>
            <a:r>
              <a:rPr lang="en-US" sz="1700" dirty="0">
                <a:latin typeface="Century Gothic" panose="020B0502020202020204" pitchFamily="34" charset="0"/>
              </a:rPr>
              <a:t>The concept of disparities need to expand to include financial disparities and the toxicities of the financial burdens of MBC</a:t>
            </a:r>
          </a:p>
        </p:txBody>
      </p:sp>
      <p:pic>
        <p:nvPicPr>
          <p:cNvPr id="23" name="Picture 22">
            <a:extLst>
              <a:ext uri="{FF2B5EF4-FFF2-40B4-BE49-F238E27FC236}">
                <a16:creationId xmlns:a16="http://schemas.microsoft.com/office/drawing/2014/main" id="{89657E86-3115-8843-96F3-441E1E48D367}"/>
              </a:ext>
            </a:extLst>
          </p:cNvPr>
          <p:cNvPicPr>
            <a:picLocks noChangeAspect="1"/>
          </p:cNvPicPr>
          <p:nvPr/>
        </p:nvPicPr>
        <p:blipFill>
          <a:blip r:embed="rId3"/>
          <a:stretch>
            <a:fillRect/>
          </a:stretch>
        </p:blipFill>
        <p:spPr>
          <a:xfrm>
            <a:off x="1211745" y="2348111"/>
            <a:ext cx="119862" cy="214300"/>
          </a:xfrm>
          <a:prstGeom prst="rect">
            <a:avLst/>
          </a:prstGeom>
        </p:spPr>
      </p:pic>
      <p:pic>
        <p:nvPicPr>
          <p:cNvPr id="30" name="Picture 29">
            <a:extLst>
              <a:ext uri="{FF2B5EF4-FFF2-40B4-BE49-F238E27FC236}">
                <a16:creationId xmlns:a16="http://schemas.microsoft.com/office/drawing/2014/main" id="{CB5C20D4-21AC-154D-A931-F85A42F76F37}"/>
              </a:ext>
            </a:extLst>
          </p:cNvPr>
          <p:cNvPicPr>
            <a:picLocks noChangeAspect="1"/>
          </p:cNvPicPr>
          <p:nvPr/>
        </p:nvPicPr>
        <p:blipFill>
          <a:blip r:embed="rId3"/>
          <a:stretch>
            <a:fillRect/>
          </a:stretch>
        </p:blipFill>
        <p:spPr>
          <a:xfrm>
            <a:off x="1211745" y="3726639"/>
            <a:ext cx="119862" cy="214300"/>
          </a:xfrm>
          <a:prstGeom prst="rect">
            <a:avLst/>
          </a:prstGeom>
        </p:spPr>
      </p:pic>
      <p:pic>
        <p:nvPicPr>
          <p:cNvPr id="4" name="Picture 3">
            <a:extLst>
              <a:ext uri="{FF2B5EF4-FFF2-40B4-BE49-F238E27FC236}">
                <a16:creationId xmlns:a16="http://schemas.microsoft.com/office/drawing/2014/main" id="{F4BBF234-7D00-3849-DDB4-FB766C8B826A}"/>
              </a:ext>
            </a:extLst>
          </p:cNvPr>
          <p:cNvPicPr>
            <a:picLocks noChangeAspect="1"/>
          </p:cNvPicPr>
          <p:nvPr/>
        </p:nvPicPr>
        <p:blipFill>
          <a:blip r:embed="rId4"/>
          <a:stretch>
            <a:fillRect/>
          </a:stretch>
        </p:blipFill>
        <p:spPr>
          <a:xfrm rot="21192261">
            <a:off x="343528" y="395213"/>
            <a:ext cx="2009868" cy="464545"/>
          </a:xfrm>
          <a:prstGeom prst="rect">
            <a:avLst/>
          </a:prstGeom>
        </p:spPr>
      </p:pic>
      <p:sp>
        <p:nvSpPr>
          <p:cNvPr id="11" name="TextBox 10">
            <a:extLst>
              <a:ext uri="{FF2B5EF4-FFF2-40B4-BE49-F238E27FC236}">
                <a16:creationId xmlns:a16="http://schemas.microsoft.com/office/drawing/2014/main" id="{AF0B715B-89E7-35A2-6886-2DC6CEBD7842}"/>
              </a:ext>
            </a:extLst>
          </p:cNvPr>
          <p:cNvSpPr txBox="1"/>
          <p:nvPr/>
        </p:nvSpPr>
        <p:spPr>
          <a:xfrm>
            <a:off x="1858369" y="1132460"/>
            <a:ext cx="8475263" cy="643446"/>
          </a:xfrm>
          <a:prstGeom prst="rect">
            <a:avLst/>
          </a:prstGeom>
        </p:spPr>
        <p:txBody>
          <a:bodyPr wrap="square">
            <a:spAutoFit/>
          </a:bodyPr>
          <a:lstStyle>
            <a:defPPr>
              <a:defRPr lang="en-US"/>
            </a:defPPr>
            <a:lvl1pPr algn="ctr" defTabSz="2438338" hangingPunct="0">
              <a:lnSpc>
                <a:spcPct val="110000"/>
              </a:lnSpc>
              <a:spcBef>
                <a:spcPts val="4500"/>
              </a:spcBef>
              <a:defRPr sz="1700" b="1">
                <a:solidFill>
                  <a:srgbClr val="848283"/>
                </a:solidFill>
                <a:latin typeface="Century Gothic" panose="020B0502020202020204" pitchFamily="34" charset="0"/>
                <a:cs typeface="Arial" panose="020B0604020202020204" pitchFamily="34" charset="0"/>
              </a:defRPr>
            </a:lvl1pPr>
          </a:lstStyle>
          <a:p>
            <a:r>
              <a:rPr lang="en-US" dirty="0">
                <a:solidFill>
                  <a:schemeClr val="tx1"/>
                </a:solidFill>
              </a:rPr>
              <a:t>Across the country, disparities prevent many MBC patients from accessing high quality health care and affordable treatments</a:t>
            </a:r>
          </a:p>
        </p:txBody>
      </p:sp>
      <p:cxnSp>
        <p:nvCxnSpPr>
          <p:cNvPr id="14" name="Straight Connector 13">
            <a:extLst>
              <a:ext uri="{FF2B5EF4-FFF2-40B4-BE49-F238E27FC236}">
                <a16:creationId xmlns:a16="http://schemas.microsoft.com/office/drawing/2014/main" id="{9DA779F8-025F-C869-8C9E-905D25FF69CF}"/>
              </a:ext>
            </a:extLst>
          </p:cNvPr>
          <p:cNvCxnSpPr>
            <a:cxnSpLocks/>
          </p:cNvCxnSpPr>
          <p:nvPr/>
        </p:nvCxnSpPr>
        <p:spPr>
          <a:xfrm>
            <a:off x="5516089" y="1065173"/>
            <a:ext cx="1159823" cy="0"/>
          </a:xfrm>
          <a:prstGeom prst="line">
            <a:avLst/>
          </a:prstGeom>
          <a:ln w="47625">
            <a:solidFill>
              <a:srgbClr val="FDB913"/>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9E768633-ED23-B8D0-82F7-649B59314E4F}"/>
              </a:ext>
            </a:extLst>
          </p:cNvPr>
          <p:cNvPicPr>
            <a:picLocks noChangeAspect="1"/>
          </p:cNvPicPr>
          <p:nvPr/>
        </p:nvPicPr>
        <p:blipFill rotWithShape="1">
          <a:blip r:embed="rId5">
            <a:extLst>
              <a:ext uri="{28A0092B-C50C-407E-A947-70E740481C1C}">
                <a14:useLocalDpi xmlns:a14="http://schemas.microsoft.com/office/drawing/2010/main" val="0"/>
              </a:ext>
            </a:extLst>
          </a:blip>
          <a:srcRect t="1" b="35784"/>
          <a:stretch/>
        </p:blipFill>
        <p:spPr>
          <a:xfrm>
            <a:off x="9649345" y="6089704"/>
            <a:ext cx="2307571" cy="368535"/>
          </a:xfrm>
          <a:prstGeom prst="rect">
            <a:avLst/>
          </a:prstGeom>
        </p:spPr>
      </p:pic>
      <p:sp>
        <p:nvSpPr>
          <p:cNvPr id="8" name="TextBox 7">
            <a:extLst>
              <a:ext uri="{FF2B5EF4-FFF2-40B4-BE49-F238E27FC236}">
                <a16:creationId xmlns:a16="http://schemas.microsoft.com/office/drawing/2014/main" id="{72195BB1-FF3E-DFE5-E589-32FFF6D4748C}"/>
              </a:ext>
            </a:extLst>
          </p:cNvPr>
          <p:cNvSpPr txBox="1"/>
          <p:nvPr/>
        </p:nvSpPr>
        <p:spPr>
          <a:xfrm>
            <a:off x="10099741" y="6562224"/>
            <a:ext cx="1857175" cy="134139"/>
          </a:xfrm>
          <a:prstGeom prst="rect">
            <a:avLst/>
          </a:prstGeom>
          <a:noFill/>
        </p:spPr>
        <p:txBody>
          <a:bodyPr wrap="none" lIns="27432" tIns="0" rIns="27432" bIns="27432" rtlCol="0">
            <a:spAutoFit/>
          </a:bodyPr>
          <a:lstStyle/>
          <a:p>
            <a:pPr>
              <a:lnSpc>
                <a:spcPts val="900"/>
              </a:lnSpc>
            </a:pPr>
            <a:r>
              <a:rPr lang="en-US" sz="700" dirty="0">
                <a:solidFill>
                  <a:schemeClr val="bg1">
                    <a:lumMod val="65000"/>
                  </a:schemeClr>
                </a:solidFill>
                <a:latin typeface="Century Gothic" panose="020B0502020202020204" pitchFamily="34" charset="0"/>
              </a:rPr>
              <a:t>© 2025 Metastatic Breast Cancer Alliance</a:t>
            </a:r>
          </a:p>
        </p:txBody>
      </p:sp>
    </p:spTree>
    <p:extLst>
      <p:ext uri="{BB962C8B-B14F-4D97-AF65-F5344CB8AC3E}">
        <p14:creationId xmlns:p14="http://schemas.microsoft.com/office/powerpoint/2010/main" val="810792500"/>
      </p:ext>
    </p:extLst>
  </p:cSld>
  <p:clrMapOvr>
    <a:masterClrMapping/>
  </p:clrMapOvr>
  <p:transition spd="slow">
    <p:fade/>
  </p:transition>
</p:sld>
</file>

<file path=ppt/theme/theme1.xml><?xml version="1.0" encoding="utf-8"?>
<a:theme xmlns:a="http://schemas.openxmlformats.org/drawingml/2006/main" name="Office Theme">
  <a:themeElements>
    <a:clrScheme name="Custom 4">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4C462"/>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FBA8538ED2A854EBE9E954D892222CA" ma:contentTypeVersion="16" ma:contentTypeDescription="Create a new document." ma:contentTypeScope="" ma:versionID="c28372a5da5e60da28827fd75ad39a24">
  <xsd:schema xmlns:xsd="http://www.w3.org/2001/XMLSchema" xmlns:xs="http://www.w3.org/2001/XMLSchema" xmlns:p="http://schemas.microsoft.com/office/2006/metadata/properties" xmlns:ns2="991be88f-3197-47ef-b688-9101207243c1" xmlns:ns3="12da9f8c-6aac-4c53-9fa7-b0baeee47953" targetNamespace="http://schemas.microsoft.com/office/2006/metadata/properties" ma:root="true" ma:fieldsID="fed3ad12311287451861bfb2d8e4066a" ns2:_="" ns3:_="">
    <xsd:import namespace="991be88f-3197-47ef-b688-9101207243c1"/>
    <xsd:import namespace="12da9f8c-6aac-4c53-9fa7-b0baeee4795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1be88f-3197-47ef-b688-9101207243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750eaf5e-8ae8-4712-a4e0-dcbb2fe4f08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2da9f8c-6aac-4c53-9fa7-b0baeee47953"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1d273980-52ab-4862-9593-611ea6fbaff3}" ma:internalName="TaxCatchAll" ma:showField="CatchAllData" ma:web="12da9f8c-6aac-4c53-9fa7-b0baeee4795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9F7D5E-5E4D-48EB-803E-78686023B4B8}">
  <ds:schemaRefs>
    <ds:schemaRef ds:uri="http://schemas.microsoft.com/sharepoint/v3/contenttype/forms"/>
  </ds:schemaRefs>
</ds:datastoreItem>
</file>

<file path=customXml/itemProps2.xml><?xml version="1.0" encoding="utf-8"?>
<ds:datastoreItem xmlns:ds="http://schemas.openxmlformats.org/officeDocument/2006/customXml" ds:itemID="{A617F66F-34A0-49B5-8AB7-E87D236E09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1be88f-3197-47ef-b688-9101207243c1"/>
    <ds:schemaRef ds:uri="12da9f8c-6aac-4c53-9fa7-b0baeee479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66067</TotalTime>
  <Words>1661</Words>
  <Application>Microsoft Macintosh PowerPoint</Application>
  <PresentationFormat>Widescreen</PresentationFormat>
  <Paragraphs>148</Paragraphs>
  <Slides>13</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Calibri Light</vt:lpstr>
      <vt:lpstr>Century Gothic</vt:lpstr>
      <vt:lpstr>Helvetica Neue</vt:lpstr>
      <vt:lpstr>Omnes Medium</vt:lpstr>
      <vt:lpstr>Omnes 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slides—thank you Caroline!</dc:title>
  <dc:creator>Adami, Guy R</dc:creator>
  <cp:lastModifiedBy>Alfred Martini</cp:lastModifiedBy>
  <cp:revision>454</cp:revision>
  <dcterms:created xsi:type="dcterms:W3CDTF">2021-04-18T16:07:10Z</dcterms:created>
  <dcterms:modified xsi:type="dcterms:W3CDTF">2025-07-18T21:54:42Z</dcterms:modified>
</cp:coreProperties>
</file>