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5"/>
  </p:notesMasterIdLst>
  <p:sldIdLst>
    <p:sldId id="256" r:id="rId4"/>
    <p:sldId id="268" r:id="rId5"/>
    <p:sldId id="258" r:id="rId6"/>
    <p:sldId id="259" r:id="rId7"/>
    <p:sldId id="269" r:id="rId8"/>
    <p:sldId id="261" r:id="rId9"/>
    <p:sldId id="262" r:id="rId10"/>
    <p:sldId id="263" r:id="rId11"/>
    <p:sldId id="270" r:id="rId12"/>
    <p:sldId id="266" r:id="rId13"/>
    <p:sldId id="267"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01"/>
    <a:srgbClr val="746F6C"/>
    <a:srgbClr val="848283"/>
    <a:srgbClr val="9690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58" autoAdjust="0"/>
    <p:restoredTop sz="96348" autoAdjust="0"/>
  </p:normalViewPr>
  <p:slideViewPr>
    <p:cSldViewPr snapToGrid="0">
      <p:cViewPr varScale="1">
        <p:scale>
          <a:sx n="132" d="100"/>
          <a:sy n="132" d="100"/>
        </p:scale>
        <p:origin x="664" y="4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A5684DB-3521-4C48-9602-ADE1780E3360}" type="datetimeFigureOut">
              <a:rPr lang="en-US" smtClean="0"/>
              <a:t>7/18/25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8343DF-D09F-48C1-9542-4513BCE91269}" type="slidenum">
              <a:rPr lang="en-US" smtClean="0"/>
              <a:t>‹#›</a:t>
            </a:fld>
            <a:endParaRPr lang="en-US"/>
          </a:p>
        </p:txBody>
      </p:sp>
    </p:spTree>
    <p:extLst>
      <p:ext uri="{BB962C8B-B14F-4D97-AF65-F5344CB8AC3E}">
        <p14:creationId xmlns:p14="http://schemas.microsoft.com/office/powerpoint/2010/main" val="1625519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CA8343DF-D09F-48C1-9542-4513BCE91269}" type="slidenum">
              <a:rPr lang="en-US" smtClean="0"/>
              <a:t>2</a:t>
            </a:fld>
            <a:endParaRPr lang="en-US"/>
          </a:p>
        </p:txBody>
      </p:sp>
    </p:spTree>
    <p:extLst>
      <p:ext uri="{BB962C8B-B14F-4D97-AF65-F5344CB8AC3E}">
        <p14:creationId xmlns:p14="http://schemas.microsoft.com/office/powerpoint/2010/main" val="78983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CA8343DF-D09F-48C1-9542-4513BCE91269}" type="slidenum">
              <a:rPr lang="en-US" smtClean="0"/>
              <a:t>3</a:t>
            </a:fld>
            <a:endParaRPr lang="en-US"/>
          </a:p>
        </p:txBody>
      </p:sp>
    </p:spTree>
    <p:extLst>
      <p:ext uri="{BB962C8B-B14F-4D97-AF65-F5344CB8AC3E}">
        <p14:creationId xmlns:p14="http://schemas.microsoft.com/office/powerpoint/2010/main" val="111891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CA8343DF-D09F-48C1-9542-4513BCE91269}" type="slidenum">
              <a:rPr lang="en-US" smtClean="0"/>
              <a:t>4</a:t>
            </a:fld>
            <a:endParaRPr lang="en-US"/>
          </a:p>
        </p:txBody>
      </p:sp>
    </p:spTree>
    <p:extLst>
      <p:ext uri="{BB962C8B-B14F-4D97-AF65-F5344CB8AC3E}">
        <p14:creationId xmlns:p14="http://schemas.microsoft.com/office/powerpoint/2010/main" val="678671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CA8343DF-D09F-48C1-9542-4513BCE91269}" type="slidenum">
              <a:rPr lang="en-US" smtClean="0"/>
              <a:t>6</a:t>
            </a:fld>
            <a:endParaRPr lang="en-US"/>
          </a:p>
        </p:txBody>
      </p:sp>
    </p:spTree>
    <p:extLst>
      <p:ext uri="{BB962C8B-B14F-4D97-AF65-F5344CB8AC3E}">
        <p14:creationId xmlns:p14="http://schemas.microsoft.com/office/powerpoint/2010/main" val="365759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CA8343DF-D09F-48C1-9542-4513BCE91269}" type="slidenum">
              <a:rPr lang="en-US" smtClean="0"/>
              <a:t>7</a:t>
            </a:fld>
            <a:endParaRPr lang="en-US"/>
          </a:p>
        </p:txBody>
      </p:sp>
    </p:spTree>
    <p:extLst>
      <p:ext uri="{BB962C8B-B14F-4D97-AF65-F5344CB8AC3E}">
        <p14:creationId xmlns:p14="http://schemas.microsoft.com/office/powerpoint/2010/main" val="73874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343DF-D09F-48C1-9542-4513BCE91269}" type="slidenum">
              <a:rPr lang="en-US" smtClean="0"/>
              <a:t>8</a:t>
            </a:fld>
            <a:endParaRPr lang="en-US"/>
          </a:p>
        </p:txBody>
      </p:sp>
    </p:spTree>
    <p:extLst>
      <p:ext uri="{BB962C8B-B14F-4D97-AF65-F5344CB8AC3E}">
        <p14:creationId xmlns:p14="http://schemas.microsoft.com/office/powerpoint/2010/main" val="2024368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CA8343DF-D09F-48C1-9542-4513BCE91269}" type="slidenum">
              <a:rPr lang="en-US" smtClean="0"/>
              <a:t>10</a:t>
            </a:fld>
            <a:endParaRPr lang="en-US"/>
          </a:p>
        </p:txBody>
      </p:sp>
    </p:spTree>
    <p:extLst>
      <p:ext uri="{BB962C8B-B14F-4D97-AF65-F5344CB8AC3E}">
        <p14:creationId xmlns:p14="http://schemas.microsoft.com/office/powerpoint/2010/main" val="296468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CA8343DF-D09F-48C1-9542-4513BCE91269}" type="slidenum">
              <a:rPr lang="en-US" smtClean="0"/>
              <a:t>11</a:t>
            </a:fld>
            <a:endParaRPr lang="en-US"/>
          </a:p>
        </p:txBody>
      </p:sp>
    </p:spTree>
    <p:extLst>
      <p:ext uri="{BB962C8B-B14F-4D97-AF65-F5344CB8AC3E}">
        <p14:creationId xmlns:p14="http://schemas.microsoft.com/office/powerpoint/2010/main" val="145177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B301">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686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3093-65FB-4296-B1C4-DCE317BA6B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4FED3-FC94-480A-B28E-4ADB87404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9DE81-8BD9-4D23-BFF2-09F5E8745590}"/>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5" name="Footer Placeholder 4">
            <a:extLst>
              <a:ext uri="{FF2B5EF4-FFF2-40B4-BE49-F238E27FC236}">
                <a16:creationId xmlns:a16="http://schemas.microsoft.com/office/drawing/2014/main" id="{BA026F5C-88C6-494A-933D-C72BEB4E4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20F06-D7E2-4870-8946-842932C8F106}"/>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4077261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D382CF-4523-4AC3-A59E-7318B51D3D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47EEBB-BDF7-407A-9D0B-9AAC8E10C5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B4C6A-3371-42B9-A4B8-415063DBCF11}"/>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5" name="Footer Placeholder 4">
            <a:extLst>
              <a:ext uri="{FF2B5EF4-FFF2-40B4-BE49-F238E27FC236}">
                <a16:creationId xmlns:a16="http://schemas.microsoft.com/office/drawing/2014/main" id="{D407FD26-5057-4278-8357-E36F2C85B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938DC-B3C7-4228-8707-3C99B438888C}"/>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965612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96908D">
            <a:alpha val="397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64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523D-6F03-47E9-A3D4-F97E77ABAB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A391A-8A2B-4EC8-BDEC-7FD0180098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C859C-8429-435A-B8B5-34B8EC8326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6D2767-825C-4497-8B8E-E4B4DB282651}"/>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6" name="Footer Placeholder 5">
            <a:extLst>
              <a:ext uri="{FF2B5EF4-FFF2-40B4-BE49-F238E27FC236}">
                <a16:creationId xmlns:a16="http://schemas.microsoft.com/office/drawing/2014/main" id="{E51813D8-D47B-45A2-B992-431CC8D8C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6D7DE-BBBC-40F5-BF12-2EC14C0F44F2}"/>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424691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EED8-9B19-45FB-9EC1-2E31A15E0B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417224-8C80-4B50-B6FC-379502F904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F76A12-BEA1-4897-BFD7-89D32007DF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7AB3A6-B31B-4254-9BE0-70B7B333C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398EA4-A3D7-40B1-BF3B-7FC49C875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FB1BD-E053-460D-9E39-CF6EA0638E8C}"/>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8" name="Footer Placeholder 7">
            <a:extLst>
              <a:ext uri="{FF2B5EF4-FFF2-40B4-BE49-F238E27FC236}">
                <a16:creationId xmlns:a16="http://schemas.microsoft.com/office/drawing/2014/main" id="{62738B72-7AF1-4BA3-A141-1911D93853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EDA3E-34EA-4767-828A-6FD36B3E865F}"/>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3978292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4E20-4823-400F-AEEB-0105333935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C420A6-4051-4C66-A448-E1176FCCAFDF}"/>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4" name="Footer Placeholder 3">
            <a:extLst>
              <a:ext uri="{FF2B5EF4-FFF2-40B4-BE49-F238E27FC236}">
                <a16:creationId xmlns:a16="http://schemas.microsoft.com/office/drawing/2014/main" id="{47D19D36-436C-4532-B26C-7F66D56E15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48908F-FF25-4771-8011-615AFE427E7C}"/>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701049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ACE12-775B-4617-81AB-E58B41ACECAD}"/>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3" name="Footer Placeholder 2">
            <a:extLst>
              <a:ext uri="{FF2B5EF4-FFF2-40B4-BE49-F238E27FC236}">
                <a16:creationId xmlns:a16="http://schemas.microsoft.com/office/drawing/2014/main" id="{0D6D2B48-CF71-4833-BC31-6BA19B2E9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A36CED-A55F-44A9-8780-3D5C5A5DCBE5}"/>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3951765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3CDA-7DE7-46EA-8644-D8985A6D3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97AF6F-388B-4257-A4D1-33481B14E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FEFF41-7198-4D47-8861-6CEEB3839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7C6F0-5C44-4BD8-80AF-A1C0369D47B3}"/>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6" name="Footer Placeholder 5">
            <a:extLst>
              <a:ext uri="{FF2B5EF4-FFF2-40B4-BE49-F238E27FC236}">
                <a16:creationId xmlns:a16="http://schemas.microsoft.com/office/drawing/2014/main" id="{A1C6767F-F0F8-4FD0-9057-B5B452271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CC251-424C-4B5B-B826-EC2DA0C1402B}"/>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416007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EDC4-AB78-4A23-86F4-308DD12410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723EF8-1F6B-4A99-A686-20512C0C7B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D10CD9-97A5-46C2-B8F9-A88C544AB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F37F80-9692-44BC-83BE-48E262C5E0B7}"/>
              </a:ext>
            </a:extLst>
          </p:cNvPr>
          <p:cNvSpPr>
            <a:spLocks noGrp="1"/>
          </p:cNvSpPr>
          <p:nvPr>
            <p:ph type="dt" sz="half" idx="10"/>
          </p:nvPr>
        </p:nvSpPr>
        <p:spPr/>
        <p:txBody>
          <a:bodyPr/>
          <a:lstStyle/>
          <a:p>
            <a:fld id="{61DC8EF8-223B-4448-9756-8424D0FADE71}" type="datetimeFigureOut">
              <a:rPr lang="en-US" smtClean="0"/>
              <a:t>7/18/25</a:t>
            </a:fld>
            <a:endParaRPr lang="en-US"/>
          </a:p>
        </p:txBody>
      </p:sp>
      <p:sp>
        <p:nvSpPr>
          <p:cNvPr id="6" name="Footer Placeholder 5">
            <a:extLst>
              <a:ext uri="{FF2B5EF4-FFF2-40B4-BE49-F238E27FC236}">
                <a16:creationId xmlns:a16="http://schemas.microsoft.com/office/drawing/2014/main" id="{35D179F5-3ECA-4134-9436-42A336F89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F3F62-C760-4A61-AF4A-260217B13EA9}"/>
              </a:ext>
            </a:extLst>
          </p:cNvPr>
          <p:cNvSpPr>
            <a:spLocks noGrp="1"/>
          </p:cNvSpPr>
          <p:nvPr>
            <p:ph type="sldNum" sz="quarter" idx="12"/>
          </p:nvPr>
        </p:nvSpPr>
        <p:spPr/>
        <p:txBody>
          <a:bodyPr/>
          <a:lstStyle/>
          <a:p>
            <a:fld id="{B6EC6EB5-9D4E-47FE-B406-0F873BBF6FA5}" type="slidenum">
              <a:rPr lang="en-US" smtClean="0"/>
              <a:t>‹#›</a:t>
            </a:fld>
            <a:endParaRPr lang="en-US"/>
          </a:p>
        </p:txBody>
      </p:sp>
    </p:spTree>
    <p:extLst>
      <p:ext uri="{BB962C8B-B14F-4D97-AF65-F5344CB8AC3E}">
        <p14:creationId xmlns:p14="http://schemas.microsoft.com/office/powerpoint/2010/main" val="2515426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DAC3E8-582C-4E5B-95B4-34C0ECD06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0C981B-778A-427B-8A10-0E8A4AE02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6C8AE-828C-4B25-B4B2-AFE8BED52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rgbClr val="848283"/>
                </a:solidFill>
              </a:defRPr>
            </a:lvl1pPr>
          </a:lstStyle>
          <a:p>
            <a:endParaRPr lang="en-US" dirty="0"/>
          </a:p>
        </p:txBody>
      </p:sp>
      <p:sp>
        <p:nvSpPr>
          <p:cNvPr id="5" name="Footer Placeholder 4">
            <a:extLst>
              <a:ext uri="{FF2B5EF4-FFF2-40B4-BE49-F238E27FC236}">
                <a16:creationId xmlns:a16="http://schemas.microsoft.com/office/drawing/2014/main" id="{8557E0B7-AD7E-4578-A9BC-6E5CA95C6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8445D7-7A7D-47B5-AFE5-F5B63DC4A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C6EB5-9D4E-47FE-B406-0F873BBF6FA5}" type="slidenum">
              <a:rPr lang="en-US" smtClean="0"/>
              <a:t>‹#›</a:t>
            </a:fld>
            <a:endParaRPr lang="en-US"/>
          </a:p>
        </p:txBody>
      </p:sp>
    </p:spTree>
    <p:extLst>
      <p:ext uri="{BB962C8B-B14F-4D97-AF65-F5344CB8AC3E}">
        <p14:creationId xmlns:p14="http://schemas.microsoft.com/office/powerpoint/2010/main" val="3285171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image" Target="../media/image22.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1.emf"/><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3.emf"/><Relationship Id="rId4" Type="http://schemas.openxmlformats.org/officeDocument/2006/relationships/hyperlink" Target="https://www.breastcancer.org/facts-statistic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ancer.org/cancer/breast-cancer-in-men/about/key-statistics" TargetMode="External"/><Relationship Id="rId2" Type="http://schemas.openxmlformats.org/officeDocument/2006/relationships/hyperlink" Target="https://www.cancer.org/content/dam/cancer-org/research/cancer-facts-and-statistics/breast-cancer-facts-and-figures/2024/breast-cancer-facts-and-figures-2024.pdf" TargetMode="Externa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cancer.gov/types/metastatic-cancer#how-cancer-spreads" TargetMode="External"/><Relationship Id="rId5" Type="http://schemas.openxmlformats.org/officeDocument/2006/relationships/hyperlink" Target="https://www.breastcancer.org/pathology-report/breast-cancer-stages"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hyperlink" Target="https://www.cancer.gov/types/metastatic-cancer#how-cancer-spread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cancer.net/cancer-types/breast-cancer-metastatic/statistics" TargetMode="External"/><Relationship Id="rId5" Type="http://schemas.openxmlformats.org/officeDocument/2006/relationships/hyperlink" Target="https://pmc.ncbi.nlm.nih.gov/articles/PMC5790843/" TargetMode="External"/><Relationship Id="rId4" Type="http://schemas.openxmlformats.org/officeDocument/2006/relationships/hyperlink" Target="https://pmc.ncbi.nlm.nih.gov/articles/PMC371113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hyperlink" Target="https://www.cancer.org/content/dam/cancer-org/research/cancer-facts-and-statistics/breast-cancer-facts-and-figures/2024/breast-cancer-facts-and-figures-2024.pdf" TargetMode="Externa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C03971-11E1-884C-9CFB-1A56B6D014C9}"/>
              </a:ext>
            </a:extLst>
          </p:cNvPr>
          <p:cNvSpPr/>
          <p:nvPr/>
        </p:nvSpPr>
        <p:spPr>
          <a:xfrm>
            <a:off x="398930" y="2391330"/>
            <a:ext cx="7030570" cy="1665841"/>
          </a:xfrm>
          <a:prstGeom prst="rect">
            <a:avLst/>
          </a:prstGeom>
        </p:spPr>
        <p:txBody>
          <a:bodyPr wrap="square" lIns="91440" tIns="45720" rIns="91440" bIns="45720" anchor="t">
            <a:spAutoFit/>
          </a:bodyPr>
          <a:lstStyle/>
          <a:p>
            <a:pPr>
              <a:lnSpc>
                <a:spcPct val="125000"/>
              </a:lnSpc>
            </a:pPr>
            <a:r>
              <a:rPr lang="en-US" sz="4000" dirty="0">
                <a:latin typeface="Century Gothic" panose="020B0502020202020204" pitchFamily="34" charset="0"/>
                <a:cs typeface="Poppins" pitchFamily="2" charset="77"/>
              </a:rPr>
              <a:t>ADVOCACY SLIDE DECK</a:t>
            </a:r>
          </a:p>
          <a:p>
            <a:pPr>
              <a:lnSpc>
                <a:spcPct val="125000"/>
              </a:lnSpc>
            </a:pPr>
            <a:r>
              <a:rPr lang="en-US" sz="4400" b="1" dirty="0">
                <a:solidFill>
                  <a:srgbClr val="FFB301"/>
                </a:solidFill>
                <a:latin typeface="Century Gothic" panose="020B0502020202020204" pitchFamily="34" charset="0"/>
                <a:cs typeface="Poppins SemiBold" pitchFamily="2" charset="77"/>
              </a:rPr>
              <a:t>SERIES 1</a:t>
            </a:r>
          </a:p>
        </p:txBody>
      </p:sp>
      <p:pic>
        <p:nvPicPr>
          <p:cNvPr id="5" name="Picture 4">
            <a:extLst>
              <a:ext uri="{FF2B5EF4-FFF2-40B4-BE49-F238E27FC236}">
                <a16:creationId xmlns:a16="http://schemas.microsoft.com/office/drawing/2014/main" id="{A2270854-E7F2-CC46-BDCE-A01163A4D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75" y="505441"/>
            <a:ext cx="3525305" cy="876759"/>
          </a:xfrm>
          <a:prstGeom prst="rect">
            <a:avLst/>
          </a:prstGeom>
        </p:spPr>
      </p:pic>
      <p:sp>
        <p:nvSpPr>
          <p:cNvPr id="32" name="Rectangle 31">
            <a:extLst>
              <a:ext uri="{FF2B5EF4-FFF2-40B4-BE49-F238E27FC236}">
                <a16:creationId xmlns:a16="http://schemas.microsoft.com/office/drawing/2014/main" id="{08779756-09D0-E54F-97B1-96A8AA19FF5F}"/>
              </a:ext>
            </a:extLst>
          </p:cNvPr>
          <p:cNvSpPr/>
          <p:nvPr/>
        </p:nvSpPr>
        <p:spPr>
          <a:xfrm>
            <a:off x="398929" y="4192345"/>
            <a:ext cx="6096000" cy="461665"/>
          </a:xfrm>
          <a:prstGeom prst="rect">
            <a:avLst/>
          </a:prstGeom>
        </p:spPr>
        <p:txBody>
          <a:bodyPr lIns="91440" tIns="45720" rIns="91440" bIns="45720" anchor="t">
            <a:spAutoFit/>
          </a:bodyPr>
          <a:lstStyle/>
          <a:p>
            <a:r>
              <a:rPr lang="en-US" sz="2400" dirty="0">
                <a:latin typeface="Century Gothic" panose="020B0502020202020204" pitchFamily="34" charset="0"/>
              </a:rPr>
              <a:t>The Basics of Metastatic Breast Cancer </a:t>
            </a:r>
          </a:p>
        </p:txBody>
      </p:sp>
      <p:grpSp>
        <p:nvGrpSpPr>
          <p:cNvPr id="20" name="Group 19">
            <a:extLst>
              <a:ext uri="{FF2B5EF4-FFF2-40B4-BE49-F238E27FC236}">
                <a16:creationId xmlns:a16="http://schemas.microsoft.com/office/drawing/2014/main" id="{3D54A6D0-9003-2A41-8258-2FFD8917380E}"/>
              </a:ext>
            </a:extLst>
          </p:cNvPr>
          <p:cNvGrpSpPr/>
          <p:nvPr/>
        </p:nvGrpSpPr>
        <p:grpSpPr>
          <a:xfrm>
            <a:off x="2882464" y="3263738"/>
            <a:ext cx="1127116" cy="671710"/>
            <a:chOff x="3262091" y="1346896"/>
            <a:chExt cx="1257309" cy="749300"/>
          </a:xfrm>
        </p:grpSpPr>
        <p:pic>
          <p:nvPicPr>
            <p:cNvPr id="21" name="Picture 20">
              <a:extLst>
                <a:ext uri="{FF2B5EF4-FFF2-40B4-BE49-F238E27FC236}">
                  <a16:creationId xmlns:a16="http://schemas.microsoft.com/office/drawing/2014/main" id="{46958062-8B26-2C40-81B8-1F031B742580}"/>
                </a:ext>
              </a:extLst>
            </p:cNvPr>
            <p:cNvPicPr>
              <a:picLocks noChangeAspect="1"/>
            </p:cNvPicPr>
            <p:nvPr/>
          </p:nvPicPr>
          <p:blipFill>
            <a:blip r:embed="rId3"/>
            <a:stretch>
              <a:fillRect/>
            </a:stretch>
          </p:blipFill>
          <p:spPr>
            <a:xfrm>
              <a:off x="3681198" y="1346896"/>
              <a:ext cx="419099" cy="749300"/>
            </a:xfrm>
            <a:prstGeom prst="rect">
              <a:avLst/>
            </a:prstGeom>
          </p:spPr>
        </p:pic>
        <p:pic>
          <p:nvPicPr>
            <p:cNvPr id="22" name="Picture 21">
              <a:extLst>
                <a:ext uri="{FF2B5EF4-FFF2-40B4-BE49-F238E27FC236}">
                  <a16:creationId xmlns:a16="http://schemas.microsoft.com/office/drawing/2014/main" id="{B890071C-6705-184E-9019-650BB00EF77F}"/>
                </a:ext>
              </a:extLst>
            </p:cNvPr>
            <p:cNvPicPr>
              <a:picLocks noChangeAspect="1"/>
            </p:cNvPicPr>
            <p:nvPr/>
          </p:nvPicPr>
          <p:blipFill>
            <a:blip r:embed="rId4"/>
            <a:stretch>
              <a:fillRect/>
            </a:stretch>
          </p:blipFill>
          <p:spPr>
            <a:xfrm>
              <a:off x="4100301" y="1346896"/>
              <a:ext cx="419099" cy="749300"/>
            </a:xfrm>
            <a:prstGeom prst="rect">
              <a:avLst/>
            </a:prstGeom>
          </p:spPr>
        </p:pic>
        <p:pic>
          <p:nvPicPr>
            <p:cNvPr id="23" name="Picture 22">
              <a:extLst>
                <a:ext uri="{FF2B5EF4-FFF2-40B4-BE49-F238E27FC236}">
                  <a16:creationId xmlns:a16="http://schemas.microsoft.com/office/drawing/2014/main" id="{D91E1579-3089-4045-A2CE-2F299DEE54D6}"/>
                </a:ext>
              </a:extLst>
            </p:cNvPr>
            <p:cNvPicPr>
              <a:picLocks noChangeAspect="1"/>
            </p:cNvPicPr>
            <p:nvPr/>
          </p:nvPicPr>
          <p:blipFill>
            <a:blip r:embed="rId5"/>
            <a:stretch>
              <a:fillRect/>
            </a:stretch>
          </p:blipFill>
          <p:spPr>
            <a:xfrm>
              <a:off x="3262091" y="1346896"/>
              <a:ext cx="419099" cy="749300"/>
            </a:xfrm>
            <a:prstGeom prst="rect">
              <a:avLst/>
            </a:prstGeom>
          </p:spPr>
        </p:pic>
      </p:grpSp>
      <p:pic>
        <p:nvPicPr>
          <p:cNvPr id="8" name="Picture 7">
            <a:extLst>
              <a:ext uri="{FF2B5EF4-FFF2-40B4-BE49-F238E27FC236}">
                <a16:creationId xmlns:a16="http://schemas.microsoft.com/office/drawing/2014/main" id="{F2AF5641-A140-68AC-6170-2F365085D74F}"/>
              </a:ext>
            </a:extLst>
          </p:cNvPr>
          <p:cNvPicPr>
            <a:picLocks noChangeAspect="1"/>
          </p:cNvPicPr>
          <p:nvPr/>
        </p:nvPicPr>
        <p:blipFill>
          <a:blip r:embed="rId6"/>
          <a:stretch>
            <a:fillRect/>
          </a:stretch>
        </p:blipFill>
        <p:spPr>
          <a:xfrm>
            <a:off x="7764346" y="553764"/>
            <a:ext cx="4449956" cy="5750471"/>
          </a:xfrm>
          <a:prstGeom prst="rect">
            <a:avLst/>
          </a:prstGeom>
        </p:spPr>
      </p:pic>
      <p:sp>
        <p:nvSpPr>
          <p:cNvPr id="9" name="TextBox 8">
            <a:extLst>
              <a:ext uri="{FF2B5EF4-FFF2-40B4-BE49-F238E27FC236}">
                <a16:creationId xmlns:a16="http://schemas.microsoft.com/office/drawing/2014/main" id="{5D6BA098-3623-AE18-571E-759C08CA8DB8}"/>
              </a:ext>
            </a:extLst>
          </p:cNvPr>
          <p:cNvSpPr txBox="1"/>
          <p:nvPr/>
        </p:nvSpPr>
        <p:spPr>
          <a:xfrm>
            <a:off x="389752" y="6565206"/>
            <a:ext cx="1895647"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2022 Metastatic Breast Cancer Alliance</a:t>
            </a:r>
          </a:p>
        </p:txBody>
      </p:sp>
    </p:spTree>
    <p:extLst>
      <p:ext uri="{BB962C8B-B14F-4D97-AF65-F5344CB8AC3E}">
        <p14:creationId xmlns:p14="http://schemas.microsoft.com/office/powerpoint/2010/main" val="90680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401337-B9B6-8F47-94AD-28872254A750}"/>
              </a:ext>
            </a:extLst>
          </p:cNvPr>
          <p:cNvSpPr/>
          <p:nvPr/>
        </p:nvSpPr>
        <p:spPr>
          <a:xfrm>
            <a:off x="0" y="258551"/>
            <a:ext cx="12191999" cy="707886"/>
          </a:xfrm>
          <a:prstGeom prst="rect">
            <a:avLst/>
          </a:prstGeom>
        </p:spPr>
        <p:txBody>
          <a:bodyPr wrap="square">
            <a:spAutoFit/>
          </a:bodyPr>
          <a:lstStyle/>
          <a:p>
            <a:pPr algn="ctr"/>
            <a:r>
              <a:rPr lang="en-US" sz="4000" b="1" dirty="0">
                <a:latin typeface="Century Gothic" panose="020B0502020202020204" pitchFamily="34" charset="0"/>
              </a:rPr>
              <a:t>Patient Voice: Getting the diagnosis </a:t>
            </a:r>
          </a:p>
        </p:txBody>
      </p:sp>
      <p:sp>
        <p:nvSpPr>
          <p:cNvPr id="2" name="Rectangle 1">
            <a:extLst>
              <a:ext uri="{FF2B5EF4-FFF2-40B4-BE49-F238E27FC236}">
                <a16:creationId xmlns:a16="http://schemas.microsoft.com/office/drawing/2014/main" id="{BC250505-08FA-4041-8187-D55801EA02EB}"/>
              </a:ext>
            </a:extLst>
          </p:cNvPr>
          <p:cNvSpPr/>
          <p:nvPr/>
        </p:nvSpPr>
        <p:spPr>
          <a:xfrm>
            <a:off x="4166501" y="1829203"/>
            <a:ext cx="6248087" cy="1599797"/>
          </a:xfrm>
          <a:prstGeom prst="rect">
            <a:avLst/>
          </a:prstGeom>
        </p:spPr>
        <p:txBody>
          <a:bodyPr wrap="square">
            <a:spAutoFit/>
          </a:bodyPr>
          <a:lstStyle/>
          <a:p>
            <a:pPr>
              <a:lnSpc>
                <a:spcPct val="125000"/>
              </a:lnSpc>
            </a:pPr>
            <a:r>
              <a:rPr lang="en-US" sz="1600" i="1" dirty="0">
                <a:latin typeface="Century Gothic" panose="020B0502020202020204" pitchFamily="34" charset="0"/>
              </a:rPr>
              <a:t>My de novo MBC diagnosis was a complete shock. Asymptomatic and feeling great. Being a nurse of 40 years was no help at the beginning of the journey. I have to advocate every day for myself or someone else. But life continues and I fight to have a good quality of life. </a:t>
            </a:r>
          </a:p>
        </p:txBody>
      </p:sp>
      <p:sp>
        <p:nvSpPr>
          <p:cNvPr id="11" name="Rectangle 10">
            <a:extLst>
              <a:ext uri="{FF2B5EF4-FFF2-40B4-BE49-F238E27FC236}">
                <a16:creationId xmlns:a16="http://schemas.microsoft.com/office/drawing/2014/main" id="{2BA93DD1-CB60-DB45-82B1-0FF2CA8E0761}"/>
              </a:ext>
            </a:extLst>
          </p:cNvPr>
          <p:cNvSpPr/>
          <p:nvPr/>
        </p:nvSpPr>
        <p:spPr>
          <a:xfrm>
            <a:off x="4191497" y="3738078"/>
            <a:ext cx="2892341" cy="553998"/>
          </a:xfrm>
          <a:prstGeom prst="rect">
            <a:avLst/>
          </a:prstGeom>
        </p:spPr>
        <p:txBody>
          <a:bodyPr wrap="square">
            <a:spAutoFit/>
          </a:bodyPr>
          <a:lstStyle/>
          <a:p>
            <a:r>
              <a:rPr lang="en-US" sz="1600" b="1" dirty="0">
                <a:solidFill>
                  <a:srgbClr val="FFB301"/>
                </a:solidFill>
                <a:latin typeface="Century Gothic" panose="020B0502020202020204" pitchFamily="34" charset="0"/>
              </a:rPr>
              <a:t>Stephanie</a:t>
            </a:r>
          </a:p>
          <a:p>
            <a:r>
              <a:rPr lang="en-US" sz="1400" dirty="0">
                <a:latin typeface="Century Gothic" panose="020B0502020202020204" pitchFamily="34" charset="0"/>
              </a:rPr>
              <a:t>MBC diagnosis in 2015</a:t>
            </a:r>
          </a:p>
        </p:txBody>
      </p:sp>
      <p:pic>
        <p:nvPicPr>
          <p:cNvPr id="12" name="Picture 11">
            <a:extLst>
              <a:ext uri="{FF2B5EF4-FFF2-40B4-BE49-F238E27FC236}">
                <a16:creationId xmlns:a16="http://schemas.microsoft.com/office/drawing/2014/main" id="{D2611627-227B-DF89-0A3D-D690F9AED0AA}"/>
              </a:ext>
            </a:extLst>
          </p:cNvPr>
          <p:cNvPicPr>
            <a:picLocks noChangeAspect="1"/>
          </p:cNvPicPr>
          <p:nvPr/>
        </p:nvPicPr>
        <p:blipFill>
          <a:blip r:embed="rId3"/>
          <a:srcRect l="13381" b="-373"/>
          <a:stretch/>
        </p:blipFill>
        <p:spPr>
          <a:xfrm>
            <a:off x="0" y="2396440"/>
            <a:ext cx="2013118" cy="4461559"/>
          </a:xfrm>
          <a:prstGeom prst="rect">
            <a:avLst/>
          </a:prstGeom>
        </p:spPr>
      </p:pic>
      <p:pic>
        <p:nvPicPr>
          <p:cNvPr id="13" name="Picture 12">
            <a:extLst>
              <a:ext uri="{FF2B5EF4-FFF2-40B4-BE49-F238E27FC236}">
                <a16:creationId xmlns:a16="http://schemas.microsoft.com/office/drawing/2014/main" id="{C8655FF4-CDAF-432E-E666-1FB6665DA5D9}"/>
              </a:ext>
            </a:extLst>
          </p:cNvPr>
          <p:cNvPicPr>
            <a:picLocks noChangeAspect="1"/>
          </p:cNvPicPr>
          <p:nvPr/>
        </p:nvPicPr>
        <p:blipFill>
          <a:blip r:embed="rId4"/>
          <a:srcRect t="23528"/>
          <a:stretch/>
        </p:blipFill>
        <p:spPr>
          <a:xfrm>
            <a:off x="0" y="-1"/>
            <a:ext cx="1320800" cy="1942399"/>
          </a:xfrm>
          <a:prstGeom prst="rect">
            <a:avLst/>
          </a:prstGeom>
        </p:spPr>
      </p:pic>
      <p:cxnSp>
        <p:nvCxnSpPr>
          <p:cNvPr id="22" name="Straight Connector 21">
            <a:extLst>
              <a:ext uri="{FF2B5EF4-FFF2-40B4-BE49-F238E27FC236}">
                <a16:creationId xmlns:a16="http://schemas.microsoft.com/office/drawing/2014/main" id="{2BD72124-8616-EA0F-4C89-1809FEFB0BB3}"/>
              </a:ext>
            </a:extLst>
          </p:cNvPr>
          <p:cNvCxnSpPr>
            <a:cxnSpLocks/>
          </p:cNvCxnSpPr>
          <p:nvPr/>
        </p:nvCxnSpPr>
        <p:spPr>
          <a:xfrm>
            <a:off x="4287186" y="3567756"/>
            <a:ext cx="989352" cy="0"/>
          </a:xfrm>
          <a:prstGeom prst="line">
            <a:avLst/>
          </a:prstGeom>
          <a:ln w="47625"/>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B099CFD5-C761-3EC5-648C-148EC3CC4562}"/>
              </a:ext>
            </a:extLst>
          </p:cNvPr>
          <p:cNvCxnSpPr>
            <a:cxnSpLocks/>
          </p:cNvCxnSpPr>
          <p:nvPr/>
        </p:nvCxnSpPr>
        <p:spPr>
          <a:xfrm>
            <a:off x="5516089" y="1065173"/>
            <a:ext cx="1159823" cy="0"/>
          </a:xfrm>
          <a:prstGeom prst="line">
            <a:avLst/>
          </a:prstGeom>
          <a:ln w="47625">
            <a:solidFill>
              <a:srgbClr val="FDB913"/>
            </a:solidFill>
          </a:ln>
        </p:spPr>
        <p:style>
          <a:lnRef idx="1">
            <a:schemeClr val="accent1"/>
          </a:lnRef>
          <a:fillRef idx="0">
            <a:schemeClr val="accent1"/>
          </a:fillRef>
          <a:effectRef idx="0">
            <a:schemeClr val="accent1"/>
          </a:effectRef>
          <a:fontRef idx="minor">
            <a:schemeClr val="tx1"/>
          </a:fontRef>
        </p:style>
      </p:cxnSp>
      <p:sp>
        <p:nvSpPr>
          <p:cNvPr id="10" name="Diamond 9">
            <a:extLst>
              <a:ext uri="{FF2B5EF4-FFF2-40B4-BE49-F238E27FC236}">
                <a16:creationId xmlns:a16="http://schemas.microsoft.com/office/drawing/2014/main" id="{2EFE40E4-9F00-6AB5-10CD-BEAFA7EC306C}"/>
              </a:ext>
            </a:extLst>
          </p:cNvPr>
          <p:cNvSpPr/>
          <p:nvPr/>
        </p:nvSpPr>
        <p:spPr>
          <a:xfrm>
            <a:off x="735674" y="1256138"/>
            <a:ext cx="3035938" cy="3035938"/>
          </a:xfrm>
          <a:prstGeom prst="diamond">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4" name="Picture 13">
            <a:extLst>
              <a:ext uri="{FF2B5EF4-FFF2-40B4-BE49-F238E27FC236}">
                <a16:creationId xmlns:a16="http://schemas.microsoft.com/office/drawing/2014/main" id="{12558D98-4C69-B319-8498-D561EDB655CF}"/>
              </a:ext>
            </a:extLst>
          </p:cNvPr>
          <p:cNvPicPr>
            <a:picLocks noChangeAspect="1"/>
          </p:cNvPicPr>
          <p:nvPr/>
        </p:nvPicPr>
        <p:blipFill rotWithShape="1">
          <a:blip r:embed="rId6">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16" name="TextBox 15">
            <a:extLst>
              <a:ext uri="{FF2B5EF4-FFF2-40B4-BE49-F238E27FC236}">
                <a16:creationId xmlns:a16="http://schemas.microsoft.com/office/drawing/2014/main" id="{3AF699ED-B1AD-3780-FFA2-723B23F55DD0}"/>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252910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6908D">
            <a:alpha val="12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1FA8C-DC3F-7D2D-B25B-5476BE69EDF1}"/>
              </a:ext>
            </a:extLst>
          </p:cNvPr>
          <p:cNvSpPr/>
          <p:nvPr/>
        </p:nvSpPr>
        <p:spPr>
          <a:xfrm>
            <a:off x="866575" y="4338832"/>
            <a:ext cx="1517904" cy="1517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5" name="Picture 2">
            <a:extLst>
              <a:ext uri="{FF2B5EF4-FFF2-40B4-BE49-F238E27FC236}">
                <a16:creationId xmlns:a16="http://schemas.microsoft.com/office/drawing/2014/main" id="{53D911BC-34EE-2AAE-4A19-59BB124E6E8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3527" y="4417889"/>
            <a:ext cx="1359790" cy="1359790"/>
          </a:xfrm>
          <a:prstGeom prst="rect">
            <a:avLst/>
          </a:prstGeom>
        </p:spPr>
      </p:pic>
      <p:sp>
        <p:nvSpPr>
          <p:cNvPr id="14" name="TextBox 13">
            <a:extLst>
              <a:ext uri="{FF2B5EF4-FFF2-40B4-BE49-F238E27FC236}">
                <a16:creationId xmlns:a16="http://schemas.microsoft.com/office/drawing/2014/main" id="{E18E4DA6-9A3F-907F-2E9D-37E50CEF3824}"/>
              </a:ext>
            </a:extLst>
          </p:cNvPr>
          <p:cNvSpPr txBox="1"/>
          <p:nvPr/>
        </p:nvSpPr>
        <p:spPr>
          <a:xfrm>
            <a:off x="2540275" y="4527700"/>
            <a:ext cx="5762232" cy="646331"/>
          </a:xfrm>
          <a:prstGeom prst="rect">
            <a:avLst/>
          </a:prstGeom>
          <a:noFill/>
        </p:spPr>
        <p:txBody>
          <a:bodyPr wrap="square" rtlCol="0">
            <a:spAutoFit/>
          </a:bodyPr>
          <a:lstStyle/>
          <a:p>
            <a:r>
              <a:rPr lang="en-US" dirty="0">
                <a:latin typeface="Omnes Regular" panose="02000606040000020004" pitchFamily="50" charset="0"/>
              </a:rPr>
              <a:t>For more information and specific sources, visit:</a:t>
            </a:r>
          </a:p>
          <a:p>
            <a:r>
              <a:rPr lang="en-US" b="1" dirty="0"/>
              <a:t>https://</a:t>
            </a:r>
            <a:r>
              <a:rPr lang="en-US" b="1" dirty="0" err="1"/>
              <a:t>mbcalliance.org</a:t>
            </a:r>
            <a:r>
              <a:rPr lang="en-US" b="1" dirty="0"/>
              <a:t>/asd-series1</a:t>
            </a:r>
          </a:p>
        </p:txBody>
      </p:sp>
      <p:pic>
        <p:nvPicPr>
          <p:cNvPr id="16" name="Picture 15">
            <a:extLst>
              <a:ext uri="{FF2B5EF4-FFF2-40B4-BE49-F238E27FC236}">
                <a16:creationId xmlns:a16="http://schemas.microsoft.com/office/drawing/2014/main" id="{7B88ECC6-D40E-86A7-67CB-C79F23101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575" y="539646"/>
            <a:ext cx="3812863" cy="948276"/>
          </a:xfrm>
          <a:prstGeom prst="rect">
            <a:avLst/>
          </a:prstGeom>
        </p:spPr>
      </p:pic>
      <p:sp>
        <p:nvSpPr>
          <p:cNvPr id="17" name="Rectangle 16">
            <a:extLst>
              <a:ext uri="{FF2B5EF4-FFF2-40B4-BE49-F238E27FC236}">
                <a16:creationId xmlns:a16="http://schemas.microsoft.com/office/drawing/2014/main" id="{DFBC278E-557A-6B94-567E-47DBEAF0F4F9}"/>
              </a:ext>
            </a:extLst>
          </p:cNvPr>
          <p:cNvSpPr/>
          <p:nvPr/>
        </p:nvSpPr>
        <p:spPr>
          <a:xfrm>
            <a:off x="716148" y="2474401"/>
            <a:ext cx="9410486" cy="1015663"/>
          </a:xfrm>
          <a:prstGeom prst="rect">
            <a:avLst/>
          </a:prstGeom>
        </p:spPr>
        <p:txBody>
          <a:bodyPr wrap="square">
            <a:spAutoFit/>
          </a:bodyPr>
          <a:lstStyle/>
          <a:p>
            <a:r>
              <a:rPr lang="en-US" sz="6000" dirty="0">
                <a:latin typeface="Century Gothic" panose="020B0502020202020204" pitchFamily="34" charset="0"/>
              </a:rPr>
              <a:t>THANK YOU! </a:t>
            </a:r>
            <a:r>
              <a:rPr lang="en-US" sz="6000" b="1" dirty="0">
                <a:latin typeface="Century Gothic" panose="020B0502020202020204" pitchFamily="34" charset="0"/>
              </a:rPr>
              <a:t>Questions?</a:t>
            </a:r>
          </a:p>
        </p:txBody>
      </p:sp>
      <p:pic>
        <p:nvPicPr>
          <p:cNvPr id="19" name="Picture 18">
            <a:extLst>
              <a:ext uri="{FF2B5EF4-FFF2-40B4-BE49-F238E27FC236}">
                <a16:creationId xmlns:a16="http://schemas.microsoft.com/office/drawing/2014/main" id="{22D60B25-E780-9F91-19B5-586832AB9EB2}"/>
              </a:ext>
            </a:extLst>
          </p:cNvPr>
          <p:cNvPicPr>
            <a:picLocks noChangeAspect="1"/>
          </p:cNvPicPr>
          <p:nvPr/>
        </p:nvPicPr>
        <p:blipFill>
          <a:blip r:embed="rId6"/>
          <a:srcRect t="747" r="14950" b="1252"/>
          <a:stretch>
            <a:fillRect/>
          </a:stretch>
        </p:blipFill>
        <p:spPr>
          <a:xfrm>
            <a:off x="9892116" y="-1"/>
            <a:ext cx="2323522" cy="6858001"/>
          </a:xfrm>
          <a:prstGeom prst="rect">
            <a:avLst/>
          </a:prstGeom>
        </p:spPr>
      </p:pic>
      <p:pic>
        <p:nvPicPr>
          <p:cNvPr id="20" name="Picture 19">
            <a:extLst>
              <a:ext uri="{FF2B5EF4-FFF2-40B4-BE49-F238E27FC236}">
                <a16:creationId xmlns:a16="http://schemas.microsoft.com/office/drawing/2014/main" id="{47240D18-8960-9193-8155-613D2926170F}"/>
              </a:ext>
            </a:extLst>
          </p:cNvPr>
          <p:cNvPicPr>
            <a:picLocks noChangeAspect="1"/>
          </p:cNvPicPr>
          <p:nvPr/>
        </p:nvPicPr>
        <p:blipFill>
          <a:blip r:embed="rId7"/>
          <a:stretch>
            <a:fillRect/>
          </a:stretch>
        </p:blipFill>
        <p:spPr>
          <a:xfrm rot="5400000">
            <a:off x="3323140" y="4608284"/>
            <a:ext cx="304800" cy="1663700"/>
          </a:xfrm>
          <a:prstGeom prst="rect">
            <a:avLst/>
          </a:prstGeom>
        </p:spPr>
      </p:pic>
      <p:sp>
        <p:nvSpPr>
          <p:cNvPr id="22" name="TextBox 21">
            <a:extLst>
              <a:ext uri="{FF2B5EF4-FFF2-40B4-BE49-F238E27FC236}">
                <a16:creationId xmlns:a16="http://schemas.microsoft.com/office/drawing/2014/main" id="{23C97870-F12B-6D9A-80C9-17397141AF3E}"/>
              </a:ext>
            </a:extLst>
          </p:cNvPr>
          <p:cNvSpPr txBox="1"/>
          <p:nvPr/>
        </p:nvSpPr>
        <p:spPr>
          <a:xfrm>
            <a:off x="247598" y="6571365"/>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1522985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DF29BA-DEDB-984A-8B82-CAA0B5556A65}"/>
              </a:ext>
            </a:extLst>
          </p:cNvPr>
          <p:cNvSpPr/>
          <p:nvPr/>
        </p:nvSpPr>
        <p:spPr>
          <a:xfrm>
            <a:off x="995197" y="1613788"/>
            <a:ext cx="2863014" cy="769441"/>
          </a:xfrm>
          <a:prstGeom prst="rect">
            <a:avLst/>
          </a:prstGeom>
        </p:spPr>
        <p:txBody>
          <a:bodyPr wrap="square">
            <a:spAutoFit/>
          </a:bodyPr>
          <a:lstStyle/>
          <a:p>
            <a:r>
              <a:rPr lang="en-US" sz="4400" b="1" dirty="0">
                <a:solidFill>
                  <a:srgbClr val="FFB301"/>
                </a:solidFill>
                <a:latin typeface="Century Gothic" panose="020B0502020202020204" pitchFamily="34" charset="0"/>
              </a:rPr>
              <a:t>MISSION</a:t>
            </a:r>
            <a:endParaRPr lang="en-US" sz="2400" b="1" dirty="0">
              <a:solidFill>
                <a:srgbClr val="746F6C"/>
              </a:solidFill>
              <a:latin typeface="Century Gothic" panose="020B0502020202020204" pitchFamily="34" charset="0"/>
            </a:endParaRPr>
          </a:p>
        </p:txBody>
      </p:sp>
      <p:sp>
        <p:nvSpPr>
          <p:cNvPr id="21" name="Rectangle 20">
            <a:extLst>
              <a:ext uri="{FF2B5EF4-FFF2-40B4-BE49-F238E27FC236}">
                <a16:creationId xmlns:a16="http://schemas.microsoft.com/office/drawing/2014/main" id="{A4CB87C4-481C-AC40-B150-5F581FCE11DA}"/>
              </a:ext>
            </a:extLst>
          </p:cNvPr>
          <p:cNvSpPr/>
          <p:nvPr/>
        </p:nvSpPr>
        <p:spPr>
          <a:xfrm>
            <a:off x="995197" y="2383229"/>
            <a:ext cx="10587202" cy="1961114"/>
          </a:xfrm>
          <a:prstGeom prst="rect">
            <a:avLst/>
          </a:prstGeom>
        </p:spPr>
        <p:txBody>
          <a:bodyPr wrap="square">
            <a:spAutoFit/>
          </a:bodyPr>
          <a:lstStyle/>
          <a:p>
            <a:pPr>
              <a:lnSpc>
                <a:spcPct val="130000"/>
              </a:lnSpc>
            </a:pPr>
            <a:r>
              <a:rPr lang="en-US" sz="2400" spc="200" dirty="0">
                <a:latin typeface="Century Gothic" panose="020B0502020202020204" pitchFamily="34" charset="0"/>
                <a:ea typeface="Tahoma" panose="020B0604030504040204" pitchFamily="34" charset="0"/>
                <a:cs typeface="Tahoma" panose="020B0604030504040204" pitchFamily="34" charset="0"/>
              </a:rPr>
              <a:t>The mission of the Metastatic Breast Cancer Alliance is </a:t>
            </a:r>
          </a:p>
          <a:p>
            <a:pPr>
              <a:lnSpc>
                <a:spcPct val="130000"/>
              </a:lnSpc>
            </a:pPr>
            <a:r>
              <a:rPr lang="en-US" sz="2400" spc="200" dirty="0">
                <a:latin typeface="Century Gothic" panose="020B0502020202020204" pitchFamily="34" charset="0"/>
                <a:ea typeface="Tahoma" panose="020B0604030504040204" pitchFamily="34" charset="0"/>
                <a:cs typeface="Tahoma" panose="020B0604030504040204" pitchFamily="34" charset="0"/>
              </a:rPr>
              <a:t>to amplify our collective efforts through collaboration &amp; innovation to improve the lives of people living with </a:t>
            </a:r>
          </a:p>
          <a:p>
            <a:pPr>
              <a:lnSpc>
                <a:spcPct val="130000"/>
              </a:lnSpc>
            </a:pPr>
            <a:r>
              <a:rPr lang="en-US" sz="2400" spc="200" dirty="0">
                <a:latin typeface="Century Gothic" panose="020B0502020202020204" pitchFamily="34" charset="0"/>
                <a:ea typeface="Tahoma" panose="020B0604030504040204" pitchFamily="34" charset="0"/>
                <a:cs typeface="Tahoma" panose="020B0604030504040204" pitchFamily="34" charset="0"/>
              </a:rPr>
              <a:t>metastatic breast cancer.</a:t>
            </a:r>
          </a:p>
        </p:txBody>
      </p:sp>
      <p:pic>
        <p:nvPicPr>
          <p:cNvPr id="4" name="Picture 3">
            <a:extLst>
              <a:ext uri="{FF2B5EF4-FFF2-40B4-BE49-F238E27FC236}">
                <a16:creationId xmlns:a16="http://schemas.microsoft.com/office/drawing/2014/main" id="{2D01C19C-5DBA-1E5D-C846-42DBD956EF98}"/>
              </a:ext>
            </a:extLst>
          </p:cNvPr>
          <p:cNvPicPr>
            <a:picLocks noChangeAspect="1"/>
          </p:cNvPicPr>
          <p:nvPr/>
        </p:nvPicPr>
        <p:blipFill>
          <a:blip r:embed="rId3"/>
          <a:stretch>
            <a:fillRect/>
          </a:stretch>
        </p:blipFill>
        <p:spPr>
          <a:xfrm rot="5400000">
            <a:off x="9611143" y="-689869"/>
            <a:ext cx="1506819" cy="2886557"/>
          </a:xfrm>
          <a:prstGeom prst="rect">
            <a:avLst/>
          </a:prstGeom>
        </p:spPr>
      </p:pic>
      <p:pic>
        <p:nvPicPr>
          <p:cNvPr id="6" name="Picture 5">
            <a:extLst>
              <a:ext uri="{FF2B5EF4-FFF2-40B4-BE49-F238E27FC236}">
                <a16:creationId xmlns:a16="http://schemas.microsoft.com/office/drawing/2014/main" id="{2BAF2535-F734-DAE8-37F1-895CA44583F7}"/>
              </a:ext>
            </a:extLst>
          </p:cNvPr>
          <p:cNvPicPr>
            <a:picLocks noChangeAspect="1"/>
          </p:cNvPicPr>
          <p:nvPr/>
        </p:nvPicPr>
        <p:blipFill>
          <a:blip r:embed="rId4"/>
          <a:stretch>
            <a:fillRect/>
          </a:stretch>
        </p:blipFill>
        <p:spPr>
          <a:xfrm>
            <a:off x="10085152" y="181124"/>
            <a:ext cx="558800" cy="546100"/>
          </a:xfrm>
          <a:prstGeom prst="rect">
            <a:avLst/>
          </a:prstGeom>
        </p:spPr>
      </p:pic>
      <p:pic>
        <p:nvPicPr>
          <p:cNvPr id="3" name="Picture 2">
            <a:extLst>
              <a:ext uri="{FF2B5EF4-FFF2-40B4-BE49-F238E27FC236}">
                <a16:creationId xmlns:a16="http://schemas.microsoft.com/office/drawing/2014/main" id="{3DD3DD2A-E5F0-EE64-9E1C-288459D48F20}"/>
              </a:ext>
            </a:extLst>
          </p:cNvPr>
          <p:cNvPicPr>
            <a:picLocks noChangeAspect="1"/>
          </p:cNvPicPr>
          <p:nvPr/>
        </p:nvPicPr>
        <p:blipFill rotWithShape="1">
          <a:blip r:embed="rId5">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7" name="TextBox 6">
            <a:extLst>
              <a:ext uri="{FF2B5EF4-FFF2-40B4-BE49-F238E27FC236}">
                <a16:creationId xmlns:a16="http://schemas.microsoft.com/office/drawing/2014/main" id="{A05F8E7B-A812-4D4C-46DB-4C3CCE7520BF}"/>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387978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15D507-1DCE-BE42-B6CA-3FAEA044D905}"/>
              </a:ext>
            </a:extLst>
          </p:cNvPr>
          <p:cNvSpPr/>
          <p:nvPr/>
        </p:nvSpPr>
        <p:spPr>
          <a:xfrm>
            <a:off x="1876277" y="2466366"/>
            <a:ext cx="2725704" cy="1126399"/>
          </a:xfrm>
          <a:prstGeom prst="rect">
            <a:avLst/>
          </a:prstGeom>
        </p:spPr>
        <p:txBody>
          <a:bodyPr wrap="square">
            <a:spAutoFit/>
          </a:bodyPr>
          <a:lstStyle/>
          <a:p>
            <a:r>
              <a:rPr lang="en-US" sz="4400" b="1" dirty="0">
                <a:solidFill>
                  <a:srgbClr val="FFB301"/>
                </a:solidFill>
                <a:latin typeface="Century Gothic" panose="020B0502020202020204" pitchFamily="34" charset="0"/>
              </a:rPr>
              <a:t>SERIES 1</a:t>
            </a:r>
          </a:p>
          <a:p>
            <a:pPr>
              <a:lnSpc>
                <a:spcPct val="130000"/>
              </a:lnSpc>
            </a:pPr>
            <a:r>
              <a:rPr lang="en-US" sz="2000" dirty="0">
                <a:latin typeface="Century Gothic" panose="020B0502020202020204" pitchFamily="34" charset="0"/>
              </a:rPr>
              <a:t>Presentation Outline</a:t>
            </a:r>
          </a:p>
        </p:txBody>
      </p:sp>
      <p:grpSp>
        <p:nvGrpSpPr>
          <p:cNvPr id="18" name="Group 17">
            <a:extLst>
              <a:ext uri="{FF2B5EF4-FFF2-40B4-BE49-F238E27FC236}">
                <a16:creationId xmlns:a16="http://schemas.microsoft.com/office/drawing/2014/main" id="{82951361-9D3F-B442-A450-ABC0BA86BF85}"/>
              </a:ext>
            </a:extLst>
          </p:cNvPr>
          <p:cNvGrpSpPr/>
          <p:nvPr/>
        </p:nvGrpSpPr>
        <p:grpSpPr>
          <a:xfrm>
            <a:off x="5149559" y="1344007"/>
            <a:ext cx="6586397" cy="3371116"/>
            <a:chOff x="5229007" y="422927"/>
            <a:chExt cx="6586397" cy="3371116"/>
          </a:xfrm>
        </p:grpSpPr>
        <p:sp>
          <p:nvSpPr>
            <p:cNvPr id="2" name="Rectangle 1">
              <a:extLst>
                <a:ext uri="{FF2B5EF4-FFF2-40B4-BE49-F238E27FC236}">
                  <a16:creationId xmlns:a16="http://schemas.microsoft.com/office/drawing/2014/main" id="{68F8AC22-EE2E-4F4D-BB9D-FF21C87772E3}"/>
                </a:ext>
              </a:extLst>
            </p:cNvPr>
            <p:cNvSpPr/>
            <p:nvPr/>
          </p:nvSpPr>
          <p:spPr>
            <a:xfrm>
              <a:off x="5577295" y="422927"/>
              <a:ext cx="6238109" cy="3371116"/>
            </a:xfrm>
            <a:prstGeom prst="rect">
              <a:avLst/>
            </a:prstGeom>
          </p:spPr>
          <p:txBody>
            <a:bodyPr wrap="square">
              <a:spAutoFit/>
            </a:bodyPr>
            <a:lstStyle/>
            <a:p>
              <a:pPr>
                <a:lnSpc>
                  <a:spcPct val="200000"/>
                </a:lnSpc>
              </a:pPr>
              <a:r>
                <a:rPr lang="en-US" sz="2200" dirty="0">
                  <a:latin typeface="Century Gothic" panose="020B0502020202020204" pitchFamily="34" charset="0"/>
                </a:rPr>
                <a:t>What is Breast Cancer</a:t>
              </a:r>
            </a:p>
            <a:p>
              <a:pPr>
                <a:lnSpc>
                  <a:spcPct val="200000"/>
                </a:lnSpc>
              </a:pPr>
              <a:r>
                <a:rPr lang="en-US" sz="2200" dirty="0">
                  <a:latin typeface="Century Gothic" panose="020B0502020202020204" pitchFamily="34" charset="0"/>
                </a:rPr>
                <a:t>When Breast Cancer Spreads</a:t>
              </a:r>
            </a:p>
            <a:p>
              <a:pPr>
                <a:lnSpc>
                  <a:spcPct val="200000"/>
                </a:lnSpc>
              </a:pPr>
              <a:r>
                <a:rPr lang="en-US" sz="2200" dirty="0">
                  <a:latin typeface="Century Gothic" panose="020B0502020202020204" pitchFamily="34" charset="0"/>
                </a:rPr>
                <a:t>Metastatic Breast Cancer Statistics</a:t>
              </a:r>
            </a:p>
            <a:p>
              <a:pPr>
                <a:lnSpc>
                  <a:spcPct val="200000"/>
                </a:lnSpc>
              </a:pPr>
              <a:r>
                <a:rPr lang="en-US" sz="2200" dirty="0">
                  <a:latin typeface="Century Gothic" panose="020B0502020202020204" pitchFamily="34" charset="0"/>
                </a:rPr>
                <a:t>Early Stage versus Metastatic Breast Cancer</a:t>
              </a:r>
            </a:p>
            <a:p>
              <a:pPr>
                <a:lnSpc>
                  <a:spcPct val="200000"/>
                </a:lnSpc>
              </a:pPr>
              <a:r>
                <a:rPr lang="en-US" sz="2200" dirty="0">
                  <a:latin typeface="Century Gothic" panose="020B0502020202020204" pitchFamily="34" charset="0"/>
                </a:rPr>
                <a:t>Patient Voice</a:t>
              </a:r>
            </a:p>
          </p:txBody>
        </p:sp>
        <p:pic>
          <p:nvPicPr>
            <p:cNvPr id="12" name="Picture 11">
              <a:extLst>
                <a:ext uri="{FF2B5EF4-FFF2-40B4-BE49-F238E27FC236}">
                  <a16:creationId xmlns:a16="http://schemas.microsoft.com/office/drawing/2014/main" id="{47D1653A-2675-8942-A11E-197B78D3AB15}"/>
                </a:ext>
              </a:extLst>
            </p:cNvPr>
            <p:cNvPicPr>
              <a:picLocks noChangeAspect="1"/>
            </p:cNvPicPr>
            <p:nvPr/>
          </p:nvPicPr>
          <p:blipFill>
            <a:blip r:embed="rId3"/>
            <a:stretch>
              <a:fillRect/>
            </a:stretch>
          </p:blipFill>
          <p:spPr>
            <a:xfrm>
              <a:off x="5244842" y="697294"/>
              <a:ext cx="206130" cy="368535"/>
            </a:xfrm>
            <a:prstGeom prst="rect">
              <a:avLst/>
            </a:prstGeom>
          </p:spPr>
        </p:pic>
        <p:pic>
          <p:nvPicPr>
            <p:cNvPr id="13" name="Picture 12">
              <a:extLst>
                <a:ext uri="{FF2B5EF4-FFF2-40B4-BE49-F238E27FC236}">
                  <a16:creationId xmlns:a16="http://schemas.microsoft.com/office/drawing/2014/main" id="{6A3D0F9B-97C3-634B-88C6-B06CB1596E0C}"/>
                </a:ext>
              </a:extLst>
            </p:cNvPr>
            <p:cNvPicPr>
              <a:picLocks noChangeAspect="1"/>
            </p:cNvPicPr>
            <p:nvPr/>
          </p:nvPicPr>
          <p:blipFill>
            <a:blip r:embed="rId3"/>
            <a:stretch>
              <a:fillRect/>
            </a:stretch>
          </p:blipFill>
          <p:spPr>
            <a:xfrm>
              <a:off x="5240884" y="1317953"/>
              <a:ext cx="206130" cy="368535"/>
            </a:xfrm>
            <a:prstGeom prst="rect">
              <a:avLst/>
            </a:prstGeom>
          </p:spPr>
        </p:pic>
        <p:pic>
          <p:nvPicPr>
            <p:cNvPr id="14" name="Picture 13">
              <a:extLst>
                <a:ext uri="{FF2B5EF4-FFF2-40B4-BE49-F238E27FC236}">
                  <a16:creationId xmlns:a16="http://schemas.microsoft.com/office/drawing/2014/main" id="{A73BE4D6-5B24-8D42-91A9-E4161459445A}"/>
                </a:ext>
              </a:extLst>
            </p:cNvPr>
            <p:cNvPicPr>
              <a:picLocks noChangeAspect="1"/>
            </p:cNvPicPr>
            <p:nvPr/>
          </p:nvPicPr>
          <p:blipFill>
            <a:blip r:embed="rId3"/>
            <a:stretch>
              <a:fillRect/>
            </a:stretch>
          </p:blipFill>
          <p:spPr>
            <a:xfrm>
              <a:off x="5232966" y="2013323"/>
              <a:ext cx="206130" cy="368535"/>
            </a:xfrm>
            <a:prstGeom prst="rect">
              <a:avLst/>
            </a:prstGeom>
          </p:spPr>
        </p:pic>
        <p:pic>
          <p:nvPicPr>
            <p:cNvPr id="15" name="Picture 14">
              <a:extLst>
                <a:ext uri="{FF2B5EF4-FFF2-40B4-BE49-F238E27FC236}">
                  <a16:creationId xmlns:a16="http://schemas.microsoft.com/office/drawing/2014/main" id="{998D0389-11CB-BB40-A8FF-8C6B858C144B}"/>
                </a:ext>
              </a:extLst>
            </p:cNvPr>
            <p:cNvPicPr>
              <a:picLocks noChangeAspect="1"/>
            </p:cNvPicPr>
            <p:nvPr/>
          </p:nvPicPr>
          <p:blipFill>
            <a:blip r:embed="rId3"/>
            <a:stretch>
              <a:fillRect/>
            </a:stretch>
          </p:blipFill>
          <p:spPr>
            <a:xfrm>
              <a:off x="5229007" y="2671685"/>
              <a:ext cx="206130" cy="368535"/>
            </a:xfrm>
            <a:prstGeom prst="rect">
              <a:avLst/>
            </a:prstGeom>
          </p:spPr>
        </p:pic>
        <p:pic>
          <p:nvPicPr>
            <p:cNvPr id="17" name="Picture 16">
              <a:extLst>
                <a:ext uri="{FF2B5EF4-FFF2-40B4-BE49-F238E27FC236}">
                  <a16:creationId xmlns:a16="http://schemas.microsoft.com/office/drawing/2014/main" id="{9B4A4672-6253-D04A-9CF2-BECF668BF087}"/>
                </a:ext>
              </a:extLst>
            </p:cNvPr>
            <p:cNvPicPr>
              <a:picLocks noChangeAspect="1"/>
            </p:cNvPicPr>
            <p:nvPr/>
          </p:nvPicPr>
          <p:blipFill>
            <a:blip r:embed="rId3"/>
            <a:stretch>
              <a:fillRect/>
            </a:stretch>
          </p:blipFill>
          <p:spPr>
            <a:xfrm>
              <a:off x="5236925" y="3343835"/>
              <a:ext cx="206130" cy="368535"/>
            </a:xfrm>
            <a:prstGeom prst="rect">
              <a:avLst/>
            </a:prstGeom>
          </p:spPr>
        </p:pic>
      </p:grpSp>
      <p:pic>
        <p:nvPicPr>
          <p:cNvPr id="5" name="Picture 4">
            <a:extLst>
              <a:ext uri="{FF2B5EF4-FFF2-40B4-BE49-F238E27FC236}">
                <a16:creationId xmlns:a16="http://schemas.microsoft.com/office/drawing/2014/main" id="{6BEE2C5D-B412-3020-207A-96948CC789B8}"/>
              </a:ext>
            </a:extLst>
          </p:cNvPr>
          <p:cNvPicPr>
            <a:picLocks noChangeAspect="1"/>
          </p:cNvPicPr>
          <p:nvPr/>
        </p:nvPicPr>
        <p:blipFill>
          <a:blip r:embed="rId4"/>
          <a:srcRect l="35576"/>
          <a:stretch/>
        </p:blipFill>
        <p:spPr>
          <a:xfrm>
            <a:off x="-1" y="-17077"/>
            <a:ext cx="1543988" cy="7189868"/>
          </a:xfrm>
          <a:prstGeom prst="rect">
            <a:avLst/>
          </a:prstGeom>
        </p:spPr>
      </p:pic>
      <p:pic>
        <p:nvPicPr>
          <p:cNvPr id="6" name="Picture 5">
            <a:extLst>
              <a:ext uri="{FF2B5EF4-FFF2-40B4-BE49-F238E27FC236}">
                <a16:creationId xmlns:a16="http://schemas.microsoft.com/office/drawing/2014/main" id="{0C4CBE2D-3C08-4382-07EF-A15EAE0BCBD7}"/>
              </a:ext>
            </a:extLst>
          </p:cNvPr>
          <p:cNvPicPr>
            <a:picLocks noChangeAspect="1"/>
          </p:cNvPicPr>
          <p:nvPr/>
        </p:nvPicPr>
        <p:blipFill rotWithShape="1">
          <a:blip r:embed="rId5">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9" name="TextBox 8">
            <a:extLst>
              <a:ext uri="{FF2B5EF4-FFF2-40B4-BE49-F238E27FC236}">
                <a16:creationId xmlns:a16="http://schemas.microsoft.com/office/drawing/2014/main" id="{C17F874C-0764-6228-BE6C-AEBF23173097}"/>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1410707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7851A-108D-1569-EB78-E847FE0A4AD6}"/>
              </a:ext>
            </a:extLst>
          </p:cNvPr>
          <p:cNvSpPr/>
          <p:nvPr/>
        </p:nvSpPr>
        <p:spPr>
          <a:xfrm>
            <a:off x="511187" y="5788946"/>
            <a:ext cx="7163778" cy="368535"/>
          </a:xfrm>
          <a:prstGeom prst="rect">
            <a:avLst/>
          </a:prstGeom>
          <a:solidFill>
            <a:schemeClr val="accent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6" name="Picture 15" descr="Diagram&#10;&#10;Description automatically generated">
            <a:extLst>
              <a:ext uri="{FF2B5EF4-FFF2-40B4-BE49-F238E27FC236}">
                <a16:creationId xmlns:a16="http://schemas.microsoft.com/office/drawing/2014/main" id="{B0DC1651-245A-2F40-B67C-7722FFA8A45D}"/>
              </a:ext>
            </a:extLst>
          </p:cNvPr>
          <p:cNvPicPr>
            <a:picLocks noChangeAspect="1"/>
          </p:cNvPicPr>
          <p:nvPr/>
        </p:nvPicPr>
        <p:blipFill rotWithShape="1">
          <a:blip r:embed="rId3">
            <a:extLst>
              <a:ext uri="{28A0092B-C50C-407E-A947-70E740481C1C}">
                <a14:useLocalDpi xmlns:a14="http://schemas.microsoft.com/office/drawing/2010/main" val="0"/>
              </a:ext>
            </a:extLst>
          </a:blip>
          <a:srcRect l="10345" t="52938" r="63377" b="7013"/>
          <a:stretch/>
        </p:blipFill>
        <p:spPr>
          <a:xfrm>
            <a:off x="511854" y="2000700"/>
            <a:ext cx="4057871" cy="3478766"/>
          </a:xfrm>
          <a:prstGeom prst="rect">
            <a:avLst/>
          </a:prstGeom>
        </p:spPr>
      </p:pic>
      <p:sp>
        <p:nvSpPr>
          <p:cNvPr id="17" name="Rectangle 16">
            <a:extLst>
              <a:ext uri="{FF2B5EF4-FFF2-40B4-BE49-F238E27FC236}">
                <a16:creationId xmlns:a16="http://schemas.microsoft.com/office/drawing/2014/main" id="{17E30791-99EA-094B-8F4B-7336383B0EF3}"/>
              </a:ext>
            </a:extLst>
          </p:cNvPr>
          <p:cNvSpPr/>
          <p:nvPr/>
        </p:nvSpPr>
        <p:spPr>
          <a:xfrm>
            <a:off x="2332083" y="284627"/>
            <a:ext cx="7527835" cy="707886"/>
          </a:xfrm>
          <a:prstGeom prst="rect">
            <a:avLst/>
          </a:prstGeom>
        </p:spPr>
        <p:txBody>
          <a:bodyPr wrap="square">
            <a:spAutoFit/>
          </a:bodyPr>
          <a:lstStyle/>
          <a:p>
            <a:pPr algn="ctr"/>
            <a:r>
              <a:rPr lang="en-US" sz="4000" b="1" dirty="0">
                <a:latin typeface="Century Gothic" panose="020B0502020202020204" pitchFamily="34" charset="0"/>
              </a:rPr>
              <a:t>What is Breast Cancer?</a:t>
            </a:r>
          </a:p>
        </p:txBody>
      </p:sp>
      <p:sp>
        <p:nvSpPr>
          <p:cNvPr id="9" name="Rectangle 8">
            <a:extLst>
              <a:ext uri="{FF2B5EF4-FFF2-40B4-BE49-F238E27FC236}">
                <a16:creationId xmlns:a16="http://schemas.microsoft.com/office/drawing/2014/main" id="{011D9FF1-090F-DD40-A118-61E145752810}"/>
              </a:ext>
            </a:extLst>
          </p:cNvPr>
          <p:cNvSpPr/>
          <p:nvPr/>
        </p:nvSpPr>
        <p:spPr>
          <a:xfrm>
            <a:off x="0" y="1202820"/>
            <a:ext cx="12192001" cy="395621"/>
          </a:xfrm>
          <a:prstGeom prst="rect">
            <a:avLst/>
          </a:prstGeom>
        </p:spPr>
        <p:txBody>
          <a:bodyPr wrap="square">
            <a:spAutoFit/>
          </a:bodyPr>
          <a:lstStyle/>
          <a:p>
            <a:pPr algn="ctr">
              <a:lnSpc>
                <a:spcPct val="130000"/>
              </a:lnSpc>
            </a:pPr>
            <a:r>
              <a:rPr lang="en-US" sz="1700" dirty="0">
                <a:latin typeface="Century Gothic" panose="020B0502020202020204" pitchFamily="34" charset="0"/>
              </a:rPr>
              <a:t>Breast cancer is most commonly a </a:t>
            </a:r>
            <a:r>
              <a:rPr lang="en-US" sz="1700" b="1" dirty="0">
                <a:latin typeface="Century Gothic" panose="020B0502020202020204" pitchFamily="34" charset="0"/>
              </a:rPr>
              <a:t>carcinoma</a:t>
            </a:r>
            <a:r>
              <a:rPr lang="en-US" sz="1700" dirty="0">
                <a:latin typeface="Century Gothic" panose="020B0502020202020204" pitchFamily="34" charset="0"/>
              </a:rPr>
              <a:t> that develops in either the cells of the </a:t>
            </a:r>
            <a:r>
              <a:rPr lang="en-US" sz="1700" b="1" dirty="0">
                <a:solidFill>
                  <a:srgbClr val="FFB301"/>
                </a:solidFill>
                <a:latin typeface="Century Gothic" panose="020B0502020202020204" pitchFamily="34" charset="0"/>
              </a:rPr>
              <a:t>breast ducts</a:t>
            </a:r>
            <a:r>
              <a:rPr lang="en-US" sz="1700" b="1" dirty="0">
                <a:latin typeface="Century Gothic" panose="020B0502020202020204" pitchFamily="34" charset="0"/>
              </a:rPr>
              <a:t> </a:t>
            </a:r>
            <a:r>
              <a:rPr lang="en-US" sz="1700" dirty="0">
                <a:latin typeface="Century Gothic" panose="020B0502020202020204" pitchFamily="34" charset="0"/>
              </a:rPr>
              <a:t>or </a:t>
            </a:r>
            <a:r>
              <a:rPr lang="en-US" sz="1700" b="1" dirty="0">
                <a:solidFill>
                  <a:srgbClr val="FFB301"/>
                </a:solidFill>
                <a:latin typeface="Century Gothic" panose="020B0502020202020204" pitchFamily="34" charset="0"/>
              </a:rPr>
              <a:t>lobules</a:t>
            </a:r>
            <a:r>
              <a:rPr lang="en-US" sz="1700" dirty="0">
                <a:solidFill>
                  <a:srgbClr val="746F6C"/>
                </a:solidFill>
                <a:latin typeface="Century Gothic" panose="020B0502020202020204" pitchFamily="34" charset="0"/>
              </a:rPr>
              <a:t> </a:t>
            </a:r>
          </a:p>
        </p:txBody>
      </p:sp>
      <p:sp>
        <p:nvSpPr>
          <p:cNvPr id="18" name="Rectangle 17">
            <a:extLst>
              <a:ext uri="{FF2B5EF4-FFF2-40B4-BE49-F238E27FC236}">
                <a16:creationId xmlns:a16="http://schemas.microsoft.com/office/drawing/2014/main" id="{1DC1FD4C-0B01-6B40-B9DB-3157ACF664EC}"/>
              </a:ext>
            </a:extLst>
          </p:cNvPr>
          <p:cNvSpPr/>
          <p:nvPr/>
        </p:nvSpPr>
        <p:spPr>
          <a:xfrm>
            <a:off x="511186" y="6364309"/>
            <a:ext cx="7750828" cy="215444"/>
          </a:xfrm>
          <a:prstGeom prst="rect">
            <a:avLst/>
          </a:prstGeom>
        </p:spPr>
        <p:txBody>
          <a:bodyPr wrap="square">
            <a:spAutoFit/>
          </a:bodyPr>
          <a:lstStyle/>
          <a:p>
            <a:r>
              <a:rPr lang="en-US" sz="800" dirty="0">
                <a:solidFill>
                  <a:srgbClr val="96908D"/>
                </a:solidFill>
                <a:latin typeface="Omnes Regular" panose="02000606040000020004" pitchFamily="2" charset="0"/>
              </a:rPr>
              <a:t>Source: </a:t>
            </a:r>
            <a:r>
              <a:rPr lang="en-US" sz="800" dirty="0">
                <a:solidFill>
                  <a:srgbClr val="96908D"/>
                </a:solidFill>
                <a:latin typeface="Omnes Regular" panose="02000606040000020004" pitchFamily="2" charset="0"/>
                <a:hlinkClick r:id="rId4"/>
              </a:rPr>
              <a:t>https://www.breastcancer.org/facts-statistics</a:t>
            </a:r>
            <a:endParaRPr lang="en-US" sz="800" dirty="0">
              <a:solidFill>
                <a:srgbClr val="96908D"/>
              </a:solidFill>
              <a:latin typeface="Omnes Regular" panose="02000606040000020004" pitchFamily="2" charset="0"/>
            </a:endParaRPr>
          </a:p>
        </p:txBody>
      </p:sp>
      <p:sp>
        <p:nvSpPr>
          <p:cNvPr id="13" name="Rectangle 12">
            <a:extLst>
              <a:ext uri="{FF2B5EF4-FFF2-40B4-BE49-F238E27FC236}">
                <a16:creationId xmlns:a16="http://schemas.microsoft.com/office/drawing/2014/main" id="{CDA64D05-55BC-EF4F-8EBA-53A22DC64123}"/>
              </a:ext>
            </a:extLst>
          </p:cNvPr>
          <p:cNvSpPr/>
          <p:nvPr/>
        </p:nvSpPr>
        <p:spPr>
          <a:xfrm>
            <a:off x="5143040" y="2960076"/>
            <a:ext cx="6354416" cy="1000274"/>
          </a:xfrm>
          <a:prstGeom prst="rect">
            <a:avLst/>
          </a:prstGeom>
        </p:spPr>
        <p:txBody>
          <a:bodyPr wrap="square">
            <a:spAutoFit/>
          </a:bodyPr>
          <a:lstStyle/>
          <a:p>
            <a:r>
              <a:rPr lang="en-US" sz="2500" b="1" dirty="0">
                <a:solidFill>
                  <a:srgbClr val="FFB301"/>
                </a:solidFill>
                <a:latin typeface="Century Gothic" panose="020B0502020202020204" pitchFamily="34" charset="0"/>
              </a:rPr>
              <a:t>INVASIVE DUCTAL CARCINOMA</a:t>
            </a:r>
          </a:p>
          <a:p>
            <a:r>
              <a:rPr lang="en-US" sz="1700" dirty="0">
                <a:latin typeface="Century Gothic" panose="020B0502020202020204" pitchFamily="34" charset="0"/>
              </a:rPr>
              <a:t>Cancer cells have escaped the milk ducts </a:t>
            </a:r>
          </a:p>
          <a:p>
            <a:r>
              <a:rPr lang="en-US" sz="1700" dirty="0">
                <a:latin typeface="Century Gothic" panose="020B0502020202020204" pitchFamily="34" charset="0"/>
              </a:rPr>
              <a:t>and entered the breast or lymph nodes near the breast </a:t>
            </a:r>
          </a:p>
        </p:txBody>
      </p:sp>
      <p:sp>
        <p:nvSpPr>
          <p:cNvPr id="14" name="Rectangle 13">
            <a:extLst>
              <a:ext uri="{FF2B5EF4-FFF2-40B4-BE49-F238E27FC236}">
                <a16:creationId xmlns:a16="http://schemas.microsoft.com/office/drawing/2014/main" id="{8DB49163-03E6-014A-B0A0-8047FDAE5B5D}"/>
              </a:ext>
            </a:extLst>
          </p:cNvPr>
          <p:cNvSpPr/>
          <p:nvPr/>
        </p:nvSpPr>
        <p:spPr>
          <a:xfrm>
            <a:off x="5143040" y="1864149"/>
            <a:ext cx="5712065" cy="1031051"/>
          </a:xfrm>
          <a:prstGeom prst="rect">
            <a:avLst/>
          </a:prstGeom>
        </p:spPr>
        <p:txBody>
          <a:bodyPr wrap="square">
            <a:spAutoFit/>
          </a:bodyPr>
          <a:lstStyle/>
          <a:p>
            <a:r>
              <a:rPr lang="en-US" sz="2500" b="1" dirty="0">
                <a:solidFill>
                  <a:srgbClr val="FFB301"/>
                </a:solidFill>
                <a:latin typeface="Century Gothic" panose="020B0502020202020204" pitchFamily="34" charset="0"/>
              </a:rPr>
              <a:t>CARCINOMA IN SITU</a:t>
            </a:r>
          </a:p>
          <a:p>
            <a:r>
              <a:rPr lang="en-US" sz="1700" dirty="0">
                <a:latin typeface="Century Gothic" panose="020B0502020202020204" pitchFamily="34" charset="0"/>
              </a:rPr>
              <a:t>Noninvasive breast cancer that stays within </a:t>
            </a:r>
          </a:p>
          <a:p>
            <a:r>
              <a:rPr lang="en-US" sz="1700" dirty="0">
                <a:latin typeface="Century Gothic" panose="020B0502020202020204" pitchFamily="34" charset="0"/>
              </a:rPr>
              <a:t>the ducts or lobules </a:t>
            </a:r>
          </a:p>
        </p:txBody>
      </p:sp>
      <p:pic>
        <p:nvPicPr>
          <p:cNvPr id="19" name="Picture 18">
            <a:extLst>
              <a:ext uri="{FF2B5EF4-FFF2-40B4-BE49-F238E27FC236}">
                <a16:creationId xmlns:a16="http://schemas.microsoft.com/office/drawing/2014/main" id="{0CEEA5FF-6678-6246-AE61-F23DC8A98F9B}"/>
              </a:ext>
            </a:extLst>
          </p:cNvPr>
          <p:cNvPicPr>
            <a:picLocks noChangeAspect="1"/>
          </p:cNvPicPr>
          <p:nvPr/>
        </p:nvPicPr>
        <p:blipFill>
          <a:blip r:embed="rId5"/>
          <a:stretch>
            <a:fillRect/>
          </a:stretch>
        </p:blipFill>
        <p:spPr>
          <a:xfrm>
            <a:off x="5018866" y="2018159"/>
            <a:ext cx="117233" cy="209599"/>
          </a:xfrm>
          <a:prstGeom prst="rect">
            <a:avLst/>
          </a:prstGeom>
        </p:spPr>
      </p:pic>
      <p:pic>
        <p:nvPicPr>
          <p:cNvPr id="20" name="Picture 19">
            <a:extLst>
              <a:ext uri="{FF2B5EF4-FFF2-40B4-BE49-F238E27FC236}">
                <a16:creationId xmlns:a16="http://schemas.microsoft.com/office/drawing/2014/main" id="{B22DC148-BB79-5049-8108-E0FF70F983BB}"/>
              </a:ext>
            </a:extLst>
          </p:cNvPr>
          <p:cNvPicPr>
            <a:picLocks noChangeAspect="1"/>
          </p:cNvPicPr>
          <p:nvPr/>
        </p:nvPicPr>
        <p:blipFill>
          <a:blip r:embed="rId5"/>
          <a:stretch>
            <a:fillRect/>
          </a:stretch>
        </p:blipFill>
        <p:spPr>
          <a:xfrm>
            <a:off x="5025807" y="3086753"/>
            <a:ext cx="117233" cy="209599"/>
          </a:xfrm>
          <a:prstGeom prst="rect">
            <a:avLst/>
          </a:prstGeom>
        </p:spPr>
      </p:pic>
      <p:sp>
        <p:nvSpPr>
          <p:cNvPr id="22" name="Rectangle 21">
            <a:extLst>
              <a:ext uri="{FF2B5EF4-FFF2-40B4-BE49-F238E27FC236}">
                <a16:creationId xmlns:a16="http://schemas.microsoft.com/office/drawing/2014/main" id="{F55CC99F-5731-0C49-B856-4474BE4F9275}"/>
              </a:ext>
            </a:extLst>
          </p:cNvPr>
          <p:cNvSpPr/>
          <p:nvPr/>
        </p:nvSpPr>
        <p:spPr>
          <a:xfrm>
            <a:off x="586135" y="5719397"/>
            <a:ext cx="7088829" cy="460126"/>
          </a:xfrm>
          <a:prstGeom prst="rect">
            <a:avLst/>
          </a:prstGeom>
        </p:spPr>
        <p:txBody>
          <a:bodyPr wrap="square">
            <a:spAutoFit/>
          </a:bodyPr>
          <a:lstStyle/>
          <a:p>
            <a:pPr>
              <a:lnSpc>
                <a:spcPct val="130000"/>
              </a:lnSpc>
            </a:pPr>
            <a:r>
              <a:rPr lang="en-US" sz="2000" dirty="0">
                <a:solidFill>
                  <a:schemeClr val="bg1"/>
                </a:solidFill>
                <a:latin typeface="Omnes Regular" panose="02000606040000020004" pitchFamily="2" charset="0"/>
              </a:rPr>
              <a:t>Both noninvasive and invasive cells can be part of the same cancer </a:t>
            </a:r>
          </a:p>
        </p:txBody>
      </p:sp>
      <p:sp>
        <p:nvSpPr>
          <p:cNvPr id="2" name="TextBox 1">
            <a:extLst>
              <a:ext uri="{FF2B5EF4-FFF2-40B4-BE49-F238E27FC236}">
                <a16:creationId xmlns:a16="http://schemas.microsoft.com/office/drawing/2014/main" id="{0FF8A339-F7B2-171D-2C7D-38654FA176CA}"/>
              </a:ext>
            </a:extLst>
          </p:cNvPr>
          <p:cNvSpPr txBox="1"/>
          <p:nvPr/>
        </p:nvSpPr>
        <p:spPr>
          <a:xfrm>
            <a:off x="5143040" y="4046538"/>
            <a:ext cx="6537106" cy="1031051"/>
          </a:xfrm>
          <a:prstGeom prst="rect">
            <a:avLst/>
          </a:prstGeom>
          <a:noFill/>
        </p:spPr>
        <p:txBody>
          <a:bodyPr wrap="square" rtlCol="0">
            <a:spAutoFit/>
          </a:bodyPr>
          <a:lstStyle/>
          <a:p>
            <a:r>
              <a:rPr lang="en-US" sz="2500" b="1" dirty="0">
                <a:solidFill>
                  <a:srgbClr val="FFB301"/>
                </a:solidFill>
                <a:latin typeface="Century Gothic" panose="020B0502020202020204" pitchFamily="34" charset="0"/>
              </a:rPr>
              <a:t>INVASIVE LOBULAR CARCINOMA</a:t>
            </a:r>
          </a:p>
          <a:p>
            <a:r>
              <a:rPr lang="en-US" sz="1700" dirty="0">
                <a:latin typeface="Century Gothic" panose="020B0502020202020204" pitchFamily="34" charset="0"/>
              </a:rPr>
              <a:t>Cancer cells have escaped the lobules </a:t>
            </a:r>
          </a:p>
          <a:p>
            <a:r>
              <a:rPr lang="en-US" sz="1700" dirty="0">
                <a:latin typeface="Century Gothic" panose="020B0502020202020204" pitchFamily="34" charset="0"/>
              </a:rPr>
              <a:t>and entered the breast or lymph nodes near the breast</a:t>
            </a:r>
          </a:p>
        </p:txBody>
      </p:sp>
      <p:pic>
        <p:nvPicPr>
          <p:cNvPr id="3" name="Picture 2">
            <a:extLst>
              <a:ext uri="{FF2B5EF4-FFF2-40B4-BE49-F238E27FC236}">
                <a16:creationId xmlns:a16="http://schemas.microsoft.com/office/drawing/2014/main" id="{FFC2F769-F472-37B4-BDC7-F090C82A95CA}"/>
              </a:ext>
            </a:extLst>
          </p:cNvPr>
          <p:cNvPicPr>
            <a:picLocks noChangeAspect="1"/>
          </p:cNvPicPr>
          <p:nvPr/>
        </p:nvPicPr>
        <p:blipFill>
          <a:blip r:embed="rId5"/>
          <a:stretch>
            <a:fillRect/>
          </a:stretch>
        </p:blipFill>
        <p:spPr>
          <a:xfrm>
            <a:off x="5018867" y="4185327"/>
            <a:ext cx="117233" cy="209599"/>
          </a:xfrm>
          <a:prstGeom prst="rect">
            <a:avLst/>
          </a:prstGeom>
        </p:spPr>
      </p:pic>
      <p:cxnSp>
        <p:nvCxnSpPr>
          <p:cNvPr id="7" name="Straight Connector 6">
            <a:extLst>
              <a:ext uri="{FF2B5EF4-FFF2-40B4-BE49-F238E27FC236}">
                <a16:creationId xmlns:a16="http://schemas.microsoft.com/office/drawing/2014/main" id="{E31376FF-33D2-91C9-55D0-F9053C2393A8}"/>
              </a:ext>
            </a:extLst>
          </p:cNvPr>
          <p:cNvCxnSpPr>
            <a:cxnSpLocks/>
          </p:cNvCxnSpPr>
          <p:nvPr/>
        </p:nvCxnSpPr>
        <p:spPr>
          <a:xfrm>
            <a:off x="5516089" y="1065173"/>
            <a:ext cx="1159823" cy="0"/>
          </a:xfrm>
          <a:prstGeom prst="line">
            <a:avLst/>
          </a:prstGeom>
          <a:ln w="47625">
            <a:solidFill>
              <a:srgbClr val="FDB91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3DF1CB6-8E52-C7AB-EFA0-DC78AF3ACD55}"/>
              </a:ext>
            </a:extLst>
          </p:cNvPr>
          <p:cNvPicPr>
            <a:picLocks noChangeAspect="1"/>
          </p:cNvPicPr>
          <p:nvPr/>
        </p:nvPicPr>
        <p:blipFill rotWithShape="1">
          <a:blip r:embed="rId6">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11" name="TextBox 10">
            <a:extLst>
              <a:ext uri="{FF2B5EF4-FFF2-40B4-BE49-F238E27FC236}">
                <a16:creationId xmlns:a16="http://schemas.microsoft.com/office/drawing/2014/main" id="{47B8F2CB-87DF-98E5-C18B-A5A8875D5493}"/>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296223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53E4DFA-17AE-8046-A389-122366CC2B1A}"/>
              </a:ext>
            </a:extLst>
          </p:cNvPr>
          <p:cNvSpPr/>
          <p:nvPr/>
        </p:nvSpPr>
        <p:spPr>
          <a:xfrm>
            <a:off x="2832881" y="2028617"/>
            <a:ext cx="6197199" cy="1400383"/>
          </a:xfrm>
          <a:prstGeom prst="rect">
            <a:avLst/>
          </a:prstGeom>
        </p:spPr>
        <p:txBody>
          <a:bodyPr wrap="square">
            <a:spAutoFit/>
          </a:bodyPr>
          <a:lstStyle/>
          <a:p>
            <a:r>
              <a:rPr lang="en-US" sz="4500" b="1" dirty="0">
                <a:solidFill>
                  <a:srgbClr val="FFB301"/>
                </a:solidFill>
                <a:latin typeface="Century Gothic" panose="020B0502020202020204" pitchFamily="34" charset="0"/>
              </a:rPr>
              <a:t>1 in 8 women</a:t>
            </a:r>
          </a:p>
          <a:p>
            <a:r>
              <a:rPr lang="en-US" sz="2000" dirty="0">
                <a:latin typeface="Century Gothic" panose="020B0502020202020204" pitchFamily="34" charset="0"/>
              </a:rPr>
              <a:t>Will develop invasive breast </a:t>
            </a:r>
            <a:br>
              <a:rPr lang="en-US" sz="2000" dirty="0">
                <a:latin typeface="Century Gothic" panose="020B0502020202020204" pitchFamily="34" charset="0"/>
              </a:rPr>
            </a:br>
            <a:r>
              <a:rPr lang="en-US" sz="2000" dirty="0">
                <a:latin typeface="Century Gothic" panose="020B0502020202020204" pitchFamily="34" charset="0"/>
              </a:rPr>
              <a:t>cancer in their lifetime</a:t>
            </a:r>
            <a:r>
              <a:rPr lang="en-US" sz="2000" baseline="30000" dirty="0">
                <a:latin typeface="Century Gothic" panose="020B0502020202020204" pitchFamily="34" charset="0"/>
              </a:rPr>
              <a:t>1</a:t>
            </a:r>
            <a:endParaRPr lang="en-US" sz="2000" dirty="0">
              <a:latin typeface="Century Gothic" panose="020B0502020202020204" pitchFamily="34" charset="0"/>
            </a:endParaRPr>
          </a:p>
        </p:txBody>
      </p:sp>
      <p:sp>
        <p:nvSpPr>
          <p:cNvPr id="17" name="Rectangle 16">
            <a:extLst>
              <a:ext uri="{FF2B5EF4-FFF2-40B4-BE49-F238E27FC236}">
                <a16:creationId xmlns:a16="http://schemas.microsoft.com/office/drawing/2014/main" id="{3219877F-0620-694D-953C-82D7DC2309EF}"/>
              </a:ext>
            </a:extLst>
          </p:cNvPr>
          <p:cNvSpPr/>
          <p:nvPr/>
        </p:nvSpPr>
        <p:spPr>
          <a:xfrm>
            <a:off x="157091" y="457778"/>
            <a:ext cx="11877819" cy="1094082"/>
          </a:xfrm>
          <a:prstGeom prst="rect">
            <a:avLst/>
          </a:prstGeom>
        </p:spPr>
        <p:txBody>
          <a:bodyPr wrap="square">
            <a:spAutoFit/>
          </a:bodyPr>
          <a:lstStyle/>
          <a:p>
            <a:pPr algn="ctr">
              <a:lnSpc>
                <a:spcPts val="3780"/>
              </a:lnSpc>
            </a:pPr>
            <a:r>
              <a:rPr lang="en-US" sz="4000" b="1" dirty="0">
                <a:latin typeface="Century Gothic" panose="020B0502020202020204" pitchFamily="34" charset="0"/>
              </a:rPr>
              <a:t>Women and men can receive</a:t>
            </a:r>
          </a:p>
          <a:p>
            <a:pPr algn="ctr">
              <a:lnSpc>
                <a:spcPts val="3780"/>
              </a:lnSpc>
            </a:pPr>
            <a:r>
              <a:rPr lang="en-US" sz="4000" b="1" dirty="0">
                <a:latin typeface="Century Gothic" panose="020B0502020202020204" pitchFamily="34" charset="0"/>
              </a:rPr>
              <a:t>a diagnosis of breast cancer</a:t>
            </a:r>
          </a:p>
        </p:txBody>
      </p:sp>
      <p:sp>
        <p:nvSpPr>
          <p:cNvPr id="18" name="Rectangle 17">
            <a:extLst>
              <a:ext uri="{FF2B5EF4-FFF2-40B4-BE49-F238E27FC236}">
                <a16:creationId xmlns:a16="http://schemas.microsoft.com/office/drawing/2014/main" id="{6C5F23AA-FD68-5B47-8BC3-4968E9C91F9C}"/>
              </a:ext>
            </a:extLst>
          </p:cNvPr>
          <p:cNvSpPr/>
          <p:nvPr/>
        </p:nvSpPr>
        <p:spPr>
          <a:xfrm>
            <a:off x="3654165" y="3802276"/>
            <a:ext cx="5759533" cy="1400383"/>
          </a:xfrm>
          <a:prstGeom prst="rect">
            <a:avLst/>
          </a:prstGeom>
        </p:spPr>
        <p:txBody>
          <a:bodyPr wrap="square">
            <a:spAutoFit/>
          </a:bodyPr>
          <a:lstStyle/>
          <a:p>
            <a:pPr algn="r"/>
            <a:r>
              <a:rPr lang="en-US" sz="4500" b="1" dirty="0">
                <a:solidFill>
                  <a:srgbClr val="FFB301"/>
                </a:solidFill>
                <a:latin typeface="Century Gothic" panose="020B0502020202020204" pitchFamily="34" charset="0"/>
              </a:rPr>
              <a:t>1 in 726 men</a:t>
            </a:r>
          </a:p>
          <a:p>
            <a:pPr algn="r"/>
            <a:r>
              <a:rPr lang="en-US" sz="2000" dirty="0">
                <a:latin typeface="Century Gothic" panose="020B0502020202020204" pitchFamily="34" charset="0"/>
              </a:rPr>
              <a:t>Approximately 1% of all breast</a:t>
            </a:r>
          </a:p>
          <a:p>
            <a:pPr algn="r"/>
            <a:r>
              <a:rPr lang="en-US" sz="2000" dirty="0">
                <a:latin typeface="Century Gothic" panose="020B0502020202020204" pitchFamily="34" charset="0"/>
              </a:rPr>
              <a:t>cancer cases occur in men</a:t>
            </a:r>
            <a:r>
              <a:rPr lang="en-US" sz="2000" baseline="30000" dirty="0">
                <a:latin typeface="Century Gothic" panose="020B0502020202020204" pitchFamily="34" charset="0"/>
              </a:rPr>
              <a:t>2</a:t>
            </a:r>
            <a:endParaRPr lang="en-US" sz="2000" dirty="0">
              <a:latin typeface="Century Gothic" panose="020B0502020202020204" pitchFamily="34" charset="0"/>
            </a:endParaRPr>
          </a:p>
        </p:txBody>
      </p:sp>
      <p:sp>
        <p:nvSpPr>
          <p:cNvPr id="20" name="Rectangle 19">
            <a:extLst>
              <a:ext uri="{FF2B5EF4-FFF2-40B4-BE49-F238E27FC236}">
                <a16:creationId xmlns:a16="http://schemas.microsoft.com/office/drawing/2014/main" id="{D6E75563-81E9-8844-92B6-0FAC24B9419F}"/>
              </a:ext>
            </a:extLst>
          </p:cNvPr>
          <p:cNvSpPr/>
          <p:nvPr/>
        </p:nvSpPr>
        <p:spPr>
          <a:xfrm>
            <a:off x="327728" y="6100711"/>
            <a:ext cx="9513136" cy="461665"/>
          </a:xfrm>
          <a:prstGeom prst="rect">
            <a:avLst/>
          </a:prstGeom>
        </p:spPr>
        <p:txBody>
          <a:bodyPr wrap="square">
            <a:spAutoFit/>
          </a:bodyPr>
          <a:lstStyle/>
          <a:p>
            <a:r>
              <a:rPr lang="en-US" sz="800" dirty="0">
                <a:solidFill>
                  <a:srgbClr val="96908D"/>
                </a:solidFill>
                <a:latin typeface="Century Gothic" panose="020B0502020202020204" pitchFamily="34" charset="0"/>
              </a:rPr>
              <a:t>Sources: </a:t>
            </a:r>
          </a:p>
          <a:p>
            <a:pPr marL="228600" indent="-228600">
              <a:buClr>
                <a:srgbClr val="96908D"/>
              </a:buClr>
              <a:buFont typeface="+mj-lt"/>
              <a:buAutoNum type="arabicPeriod"/>
            </a:pPr>
            <a:r>
              <a:rPr lang="en-US" sz="800" dirty="0">
                <a:solidFill>
                  <a:srgbClr val="FFB301"/>
                </a:solidFill>
                <a:latin typeface="Century Gothic" panose="020B0502020202020204" pitchFamily="34" charset="0"/>
                <a:hlinkClick r:id="rId2"/>
              </a:rPr>
              <a:t>https://www.cancer.org/content/dam/cancer-org/research/cancer-facts-and-statistics/breast-cancer-facts-and-figures/2024/breast-cancer-facts-and-figures-2024.pdf</a:t>
            </a:r>
            <a:endParaRPr lang="en-US" sz="800" dirty="0">
              <a:solidFill>
                <a:srgbClr val="FFB301"/>
              </a:solidFill>
              <a:latin typeface="Century Gothic" panose="020B0502020202020204" pitchFamily="34" charset="0"/>
            </a:endParaRPr>
          </a:p>
          <a:p>
            <a:pPr marL="228600" indent="-228600">
              <a:buClr>
                <a:srgbClr val="96908D"/>
              </a:buClr>
              <a:buFont typeface="+mj-lt"/>
              <a:buAutoNum type="arabicPeriod"/>
            </a:pPr>
            <a:r>
              <a:rPr lang="en-US" sz="800" dirty="0">
                <a:solidFill>
                  <a:srgbClr val="FFB30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https://www.cancer.org/cancer/breast-cancer-in-men/about/key-statistics</a:t>
            </a:r>
            <a:endParaRPr lang="en-US" sz="800" dirty="0">
              <a:solidFill>
                <a:srgbClr val="FFB301"/>
              </a:solidFill>
              <a:latin typeface="Century Gothic" panose="020B0502020202020204" pitchFamily="34" charset="0"/>
            </a:endParaRPr>
          </a:p>
        </p:txBody>
      </p:sp>
      <p:pic>
        <p:nvPicPr>
          <p:cNvPr id="22" name="Picture 21" descr="Diagram&#10;&#10;Description automatically generated">
            <a:extLst>
              <a:ext uri="{FF2B5EF4-FFF2-40B4-BE49-F238E27FC236}">
                <a16:creationId xmlns:a16="http://schemas.microsoft.com/office/drawing/2014/main" id="{F95E3882-DF06-1943-81DD-F04A46BED0A0}"/>
              </a:ext>
            </a:extLst>
          </p:cNvPr>
          <p:cNvPicPr>
            <a:picLocks noChangeAspect="1"/>
          </p:cNvPicPr>
          <p:nvPr/>
        </p:nvPicPr>
        <p:blipFill rotWithShape="1">
          <a:blip r:embed="rId4">
            <a:extLst>
              <a:ext uri="{28A0092B-C50C-407E-A947-70E740481C1C}">
                <a14:useLocalDpi xmlns:a14="http://schemas.microsoft.com/office/drawing/2010/main" val="0"/>
              </a:ext>
            </a:extLst>
          </a:blip>
          <a:srcRect l="26757" t="35458" r="67829" b="42764"/>
          <a:stretch/>
        </p:blipFill>
        <p:spPr>
          <a:xfrm>
            <a:off x="1445981" y="1871451"/>
            <a:ext cx="1270987" cy="2876030"/>
          </a:xfrm>
          <a:prstGeom prst="rect">
            <a:avLst/>
          </a:prstGeom>
        </p:spPr>
      </p:pic>
      <p:pic>
        <p:nvPicPr>
          <p:cNvPr id="25" name="Picture 24" descr="Diagram&#10;&#10;Description automatically generated">
            <a:extLst>
              <a:ext uri="{FF2B5EF4-FFF2-40B4-BE49-F238E27FC236}">
                <a16:creationId xmlns:a16="http://schemas.microsoft.com/office/drawing/2014/main" id="{08F981D1-A324-FF4A-95C8-7A5B92E12B38}"/>
              </a:ext>
            </a:extLst>
          </p:cNvPr>
          <p:cNvPicPr>
            <a:picLocks noChangeAspect="1"/>
          </p:cNvPicPr>
          <p:nvPr/>
        </p:nvPicPr>
        <p:blipFill rotWithShape="1">
          <a:blip r:embed="rId4">
            <a:extLst>
              <a:ext uri="{28A0092B-C50C-407E-A947-70E740481C1C}">
                <a14:useLocalDpi xmlns:a14="http://schemas.microsoft.com/office/drawing/2010/main" val="0"/>
              </a:ext>
            </a:extLst>
          </a:blip>
          <a:srcRect l="26904" t="64489" r="67888" b="13733"/>
          <a:stretch/>
        </p:blipFill>
        <p:spPr>
          <a:xfrm>
            <a:off x="9523490" y="2453005"/>
            <a:ext cx="1222529" cy="2876030"/>
          </a:xfrm>
          <a:prstGeom prst="rect">
            <a:avLst/>
          </a:prstGeom>
        </p:spPr>
      </p:pic>
      <p:cxnSp>
        <p:nvCxnSpPr>
          <p:cNvPr id="5" name="Straight Connector 4">
            <a:extLst>
              <a:ext uri="{FF2B5EF4-FFF2-40B4-BE49-F238E27FC236}">
                <a16:creationId xmlns:a16="http://schemas.microsoft.com/office/drawing/2014/main" id="{23F9F439-5607-DD2D-4B2A-C6FAC97FFCB7}"/>
              </a:ext>
            </a:extLst>
          </p:cNvPr>
          <p:cNvCxnSpPr/>
          <p:nvPr/>
        </p:nvCxnSpPr>
        <p:spPr>
          <a:xfrm>
            <a:off x="2953062" y="3567659"/>
            <a:ext cx="1633928" cy="0"/>
          </a:xfrm>
          <a:prstGeom prst="line">
            <a:avLst/>
          </a:prstGeom>
          <a:ln w="53975"/>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6ABABD18-7985-EAC1-F2EF-333A003A96D7}"/>
              </a:ext>
            </a:extLst>
          </p:cNvPr>
          <p:cNvCxnSpPr/>
          <p:nvPr/>
        </p:nvCxnSpPr>
        <p:spPr>
          <a:xfrm>
            <a:off x="7659974" y="5276538"/>
            <a:ext cx="1633928" cy="0"/>
          </a:xfrm>
          <a:prstGeom prst="line">
            <a:avLst/>
          </a:prstGeom>
          <a:ln w="53975"/>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CB888078-5784-9A92-71FF-1894D87D4B3D}"/>
              </a:ext>
            </a:extLst>
          </p:cNvPr>
          <p:cNvCxnSpPr>
            <a:cxnSpLocks/>
          </p:cNvCxnSpPr>
          <p:nvPr/>
        </p:nvCxnSpPr>
        <p:spPr>
          <a:xfrm>
            <a:off x="5516089" y="1694760"/>
            <a:ext cx="1159823" cy="0"/>
          </a:xfrm>
          <a:prstGeom prst="line">
            <a:avLst/>
          </a:prstGeom>
          <a:ln w="47625">
            <a:solidFill>
              <a:srgbClr val="FDB91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FFE6F9D-2393-6C1E-C45C-CE5624A6F936}"/>
              </a:ext>
            </a:extLst>
          </p:cNvPr>
          <p:cNvPicPr>
            <a:picLocks noChangeAspect="1"/>
          </p:cNvPicPr>
          <p:nvPr/>
        </p:nvPicPr>
        <p:blipFill rotWithShape="1">
          <a:blip r:embed="rId5">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9" name="TextBox 8">
            <a:extLst>
              <a:ext uri="{FF2B5EF4-FFF2-40B4-BE49-F238E27FC236}">
                <a16:creationId xmlns:a16="http://schemas.microsoft.com/office/drawing/2014/main" id="{CD9C2BF3-75A1-94AD-5EFB-217F5E7DA4D8}"/>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380863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805EDD3-F807-2F42-9331-D0495CE83DF9}"/>
              </a:ext>
            </a:extLst>
          </p:cNvPr>
          <p:cNvSpPr/>
          <p:nvPr/>
        </p:nvSpPr>
        <p:spPr>
          <a:xfrm>
            <a:off x="276576" y="1861075"/>
            <a:ext cx="11638849" cy="40846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B289DD-C6A4-8A4C-BB9B-558E0DE11691}"/>
              </a:ext>
            </a:extLst>
          </p:cNvPr>
          <p:cNvSpPr/>
          <p:nvPr/>
        </p:nvSpPr>
        <p:spPr>
          <a:xfrm>
            <a:off x="804176" y="1228142"/>
            <a:ext cx="10583647" cy="877163"/>
          </a:xfrm>
          <a:prstGeom prst="rect">
            <a:avLst/>
          </a:prstGeom>
        </p:spPr>
        <p:txBody>
          <a:bodyPr wrap="square">
            <a:spAutoFit/>
          </a:bodyPr>
          <a:lstStyle/>
          <a:p>
            <a:r>
              <a:rPr lang="en-US" sz="1700" b="1" dirty="0">
                <a:solidFill>
                  <a:srgbClr val="FFB301"/>
                </a:solidFill>
                <a:latin typeface="Century Gothic" panose="020B0502020202020204" pitchFamily="34" charset="0"/>
              </a:rPr>
              <a:t>Metastatic breast cancer </a:t>
            </a:r>
            <a:r>
              <a:rPr lang="en-US" sz="1700" dirty="0">
                <a:latin typeface="Century Gothic" panose="020B0502020202020204" pitchFamily="34" charset="0"/>
              </a:rPr>
              <a:t>(MBC) is breast cancer that has spread beyond the breast and nearby lymph nodes to other parts of the body.</a:t>
            </a:r>
            <a:r>
              <a:rPr lang="en-US" sz="1700" baseline="30000" dirty="0">
                <a:latin typeface="Century Gothic" panose="020B0502020202020204" pitchFamily="34" charset="0"/>
              </a:rPr>
              <a:t>1</a:t>
            </a:r>
            <a:r>
              <a:rPr lang="en-US" sz="1700" dirty="0">
                <a:latin typeface="Century Gothic" panose="020B0502020202020204" pitchFamily="34" charset="0"/>
              </a:rPr>
              <a:t> Breast cancer most commonly spreads to the bone, brain, liver or lungs.</a:t>
            </a:r>
            <a:r>
              <a:rPr lang="en-US" sz="1700" baseline="30000" dirty="0">
                <a:latin typeface="Century Gothic" panose="020B0502020202020204" pitchFamily="34" charset="0"/>
              </a:rPr>
              <a:t>2</a:t>
            </a:r>
            <a:r>
              <a:rPr lang="en-US" sz="1700" dirty="0">
                <a:latin typeface="Century Gothic" panose="020B0502020202020204" pitchFamily="34" charset="0"/>
              </a:rPr>
              <a:t> </a:t>
            </a:r>
          </a:p>
        </p:txBody>
      </p:sp>
      <p:sp>
        <p:nvSpPr>
          <p:cNvPr id="8" name="Rectangle 7">
            <a:extLst>
              <a:ext uri="{FF2B5EF4-FFF2-40B4-BE49-F238E27FC236}">
                <a16:creationId xmlns:a16="http://schemas.microsoft.com/office/drawing/2014/main" id="{60C30BA9-BF19-0645-8CB2-53BCF55AB128}"/>
              </a:ext>
            </a:extLst>
          </p:cNvPr>
          <p:cNvSpPr/>
          <p:nvPr/>
        </p:nvSpPr>
        <p:spPr>
          <a:xfrm>
            <a:off x="157091" y="280875"/>
            <a:ext cx="11877819" cy="707886"/>
          </a:xfrm>
          <a:prstGeom prst="rect">
            <a:avLst/>
          </a:prstGeom>
        </p:spPr>
        <p:txBody>
          <a:bodyPr wrap="square">
            <a:spAutoFit/>
          </a:bodyPr>
          <a:lstStyle/>
          <a:p>
            <a:pPr algn="ctr"/>
            <a:r>
              <a:rPr lang="en-US" sz="4000" b="1" dirty="0">
                <a:latin typeface="Century Gothic" panose="020B0502020202020204" pitchFamily="34" charset="0"/>
              </a:rPr>
              <a:t>When Breast Cancer Spreads</a:t>
            </a:r>
          </a:p>
        </p:txBody>
      </p:sp>
      <p:sp>
        <p:nvSpPr>
          <p:cNvPr id="2" name="Rectangle 1">
            <a:extLst>
              <a:ext uri="{FF2B5EF4-FFF2-40B4-BE49-F238E27FC236}">
                <a16:creationId xmlns:a16="http://schemas.microsoft.com/office/drawing/2014/main" id="{3C6B274E-5C69-7F44-BB7A-E524907A333C}"/>
              </a:ext>
            </a:extLst>
          </p:cNvPr>
          <p:cNvSpPr/>
          <p:nvPr/>
        </p:nvSpPr>
        <p:spPr>
          <a:xfrm>
            <a:off x="4520733" y="3104056"/>
            <a:ext cx="3099458" cy="1754326"/>
          </a:xfrm>
          <a:prstGeom prst="rect">
            <a:avLst/>
          </a:prstGeom>
        </p:spPr>
        <p:txBody>
          <a:bodyPr wrap="square">
            <a:spAutoFit/>
          </a:bodyPr>
          <a:lstStyle/>
          <a:p>
            <a:pPr algn="ctr"/>
            <a:r>
              <a:rPr lang="en-US" b="1" dirty="0">
                <a:latin typeface="Century Gothic" panose="020B0502020202020204" pitchFamily="34" charset="0"/>
              </a:rPr>
              <a:t>No matter what organ is affected by breast cancer cells it is still called </a:t>
            </a:r>
            <a:r>
              <a:rPr lang="en-US" b="1" dirty="0">
                <a:solidFill>
                  <a:srgbClr val="FFB301"/>
                </a:solidFill>
                <a:latin typeface="Century Gothic" panose="020B0502020202020204" pitchFamily="34" charset="0"/>
              </a:rPr>
              <a:t>metastatic breast cancer </a:t>
            </a:r>
            <a:r>
              <a:rPr lang="en-US" b="1" dirty="0">
                <a:latin typeface="Century Gothic" panose="020B0502020202020204" pitchFamily="34" charset="0"/>
              </a:rPr>
              <a:t>and treated with breast cancer treatments </a:t>
            </a:r>
          </a:p>
        </p:txBody>
      </p:sp>
      <p:grpSp>
        <p:nvGrpSpPr>
          <p:cNvPr id="29" name="Group 28">
            <a:extLst>
              <a:ext uri="{FF2B5EF4-FFF2-40B4-BE49-F238E27FC236}">
                <a16:creationId xmlns:a16="http://schemas.microsoft.com/office/drawing/2014/main" id="{25FEEF3D-C6FC-3341-A2DE-251DA50D1357}"/>
              </a:ext>
            </a:extLst>
          </p:cNvPr>
          <p:cNvGrpSpPr/>
          <p:nvPr/>
        </p:nvGrpSpPr>
        <p:grpSpPr>
          <a:xfrm>
            <a:off x="804176" y="2190670"/>
            <a:ext cx="4024234" cy="3669724"/>
            <a:chOff x="850324" y="1859330"/>
            <a:chExt cx="4477368" cy="4082940"/>
          </a:xfrm>
        </p:grpSpPr>
        <p:pic>
          <p:nvPicPr>
            <p:cNvPr id="26" name="Picture 25" descr="A picture containing text&#10;&#10;Description automatically generated">
              <a:extLst>
                <a:ext uri="{FF2B5EF4-FFF2-40B4-BE49-F238E27FC236}">
                  <a16:creationId xmlns:a16="http://schemas.microsoft.com/office/drawing/2014/main" id="{7C941B3E-2A4B-6E44-BBEB-5306071A8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06" y="1859330"/>
              <a:ext cx="3099458" cy="4082940"/>
            </a:xfrm>
            <a:prstGeom prst="rect">
              <a:avLst/>
            </a:prstGeom>
          </p:spPr>
        </p:pic>
        <p:sp>
          <p:nvSpPr>
            <p:cNvPr id="16" name="Rectangle 15">
              <a:extLst>
                <a:ext uri="{FF2B5EF4-FFF2-40B4-BE49-F238E27FC236}">
                  <a16:creationId xmlns:a16="http://schemas.microsoft.com/office/drawing/2014/main" id="{7E7FE9F3-E0ED-9649-A9D4-C5DA1DA07C36}"/>
                </a:ext>
              </a:extLst>
            </p:cNvPr>
            <p:cNvSpPr/>
            <p:nvPr/>
          </p:nvSpPr>
          <p:spPr>
            <a:xfrm>
              <a:off x="4236350" y="2176935"/>
              <a:ext cx="1091342" cy="445163"/>
            </a:xfrm>
            <a:prstGeom prst="rect">
              <a:avLst/>
            </a:prstGeom>
          </p:spPr>
          <p:txBody>
            <a:bodyPr wrap="square">
              <a:spAutoFit/>
            </a:bodyPr>
            <a:lstStyle/>
            <a:p>
              <a:r>
                <a:rPr lang="en-US" sz="2000" b="1" dirty="0">
                  <a:latin typeface="Omnes Semibold" panose="02000606040000020004" pitchFamily="2" charset="0"/>
                </a:rPr>
                <a:t>Brain</a:t>
              </a:r>
            </a:p>
          </p:txBody>
        </p:sp>
        <p:sp>
          <p:nvSpPr>
            <p:cNvPr id="17" name="Rectangle 16">
              <a:extLst>
                <a:ext uri="{FF2B5EF4-FFF2-40B4-BE49-F238E27FC236}">
                  <a16:creationId xmlns:a16="http://schemas.microsoft.com/office/drawing/2014/main" id="{29D25C6D-3823-C340-B5B8-269C539C07A5}"/>
                </a:ext>
              </a:extLst>
            </p:cNvPr>
            <p:cNvSpPr/>
            <p:nvPr/>
          </p:nvSpPr>
          <p:spPr>
            <a:xfrm>
              <a:off x="850324" y="3730393"/>
              <a:ext cx="1091342" cy="445163"/>
            </a:xfrm>
            <a:prstGeom prst="rect">
              <a:avLst/>
            </a:prstGeom>
          </p:spPr>
          <p:txBody>
            <a:bodyPr wrap="square">
              <a:spAutoFit/>
            </a:bodyPr>
            <a:lstStyle/>
            <a:p>
              <a:r>
                <a:rPr lang="en-US" sz="2000" b="1" dirty="0">
                  <a:latin typeface="Omnes Semibold" panose="02000606040000020004" pitchFamily="2" charset="0"/>
                </a:rPr>
                <a:t>Lung</a:t>
              </a:r>
            </a:p>
          </p:txBody>
        </p:sp>
        <p:sp>
          <p:nvSpPr>
            <p:cNvPr id="18" name="Rectangle 17">
              <a:extLst>
                <a:ext uri="{FF2B5EF4-FFF2-40B4-BE49-F238E27FC236}">
                  <a16:creationId xmlns:a16="http://schemas.microsoft.com/office/drawing/2014/main" id="{ED2A6F60-4879-0644-BB78-9FA040A59AD4}"/>
                </a:ext>
              </a:extLst>
            </p:cNvPr>
            <p:cNvSpPr/>
            <p:nvPr/>
          </p:nvSpPr>
          <p:spPr>
            <a:xfrm>
              <a:off x="911532" y="4358806"/>
              <a:ext cx="1091342" cy="445163"/>
            </a:xfrm>
            <a:prstGeom prst="rect">
              <a:avLst/>
            </a:prstGeom>
          </p:spPr>
          <p:txBody>
            <a:bodyPr wrap="square">
              <a:spAutoFit/>
            </a:bodyPr>
            <a:lstStyle/>
            <a:p>
              <a:r>
                <a:rPr lang="en-US" sz="2000" b="1" dirty="0">
                  <a:latin typeface="Omnes Semibold" panose="02000606040000020004" pitchFamily="2" charset="0"/>
                </a:rPr>
                <a:t>Liver</a:t>
              </a:r>
            </a:p>
          </p:txBody>
        </p:sp>
        <p:cxnSp>
          <p:nvCxnSpPr>
            <p:cNvPr id="20" name="Straight Connector 19">
              <a:extLst>
                <a:ext uri="{FF2B5EF4-FFF2-40B4-BE49-F238E27FC236}">
                  <a16:creationId xmlns:a16="http://schemas.microsoft.com/office/drawing/2014/main" id="{55B61FBF-A5B4-7649-8AD4-A124F49779D3}"/>
                </a:ext>
              </a:extLst>
            </p:cNvPr>
            <p:cNvCxnSpPr>
              <a:cxnSpLocks/>
            </p:cNvCxnSpPr>
            <p:nvPr/>
          </p:nvCxnSpPr>
          <p:spPr>
            <a:xfrm flipV="1">
              <a:off x="935321" y="4080996"/>
              <a:ext cx="1671178" cy="1"/>
            </a:xfrm>
            <a:prstGeom prst="line">
              <a:avLst/>
            </a:prstGeom>
            <a:ln w="53975">
              <a:solidFill>
                <a:srgbClr val="96908D"/>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164D983-8E91-A24E-877B-295F99AA7655}"/>
                </a:ext>
              </a:extLst>
            </p:cNvPr>
            <p:cNvCxnSpPr>
              <a:cxnSpLocks/>
            </p:cNvCxnSpPr>
            <p:nvPr/>
          </p:nvCxnSpPr>
          <p:spPr>
            <a:xfrm flipV="1">
              <a:off x="1621406" y="4588001"/>
              <a:ext cx="1671178" cy="1"/>
            </a:xfrm>
            <a:prstGeom prst="line">
              <a:avLst/>
            </a:prstGeom>
            <a:ln w="53975">
              <a:solidFill>
                <a:srgbClr val="96908D"/>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C1C28EB-03E3-6547-B280-B9734622B208}"/>
                </a:ext>
              </a:extLst>
            </p:cNvPr>
            <p:cNvCxnSpPr>
              <a:cxnSpLocks/>
            </p:cNvCxnSpPr>
            <p:nvPr/>
          </p:nvCxnSpPr>
          <p:spPr>
            <a:xfrm flipV="1">
              <a:off x="3282042" y="2516729"/>
              <a:ext cx="1671178" cy="1"/>
            </a:xfrm>
            <a:prstGeom prst="line">
              <a:avLst/>
            </a:prstGeom>
            <a:ln w="53975">
              <a:solidFill>
                <a:srgbClr val="96908D"/>
              </a:solidFill>
            </a:ln>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94FF4E7C-6160-4145-AE4E-17C5637EF714}"/>
              </a:ext>
            </a:extLst>
          </p:cNvPr>
          <p:cNvGrpSpPr/>
          <p:nvPr/>
        </p:nvGrpSpPr>
        <p:grpSpPr>
          <a:xfrm>
            <a:off x="7896091" y="2308707"/>
            <a:ext cx="3778648" cy="3339055"/>
            <a:chOff x="7401960" y="2931045"/>
            <a:chExt cx="3962683" cy="3501680"/>
          </a:xfrm>
        </p:grpSpPr>
        <p:pic>
          <p:nvPicPr>
            <p:cNvPr id="24" name="Picture 23" descr="Icon&#10;&#10;Description automatically generated">
              <a:extLst>
                <a:ext uri="{FF2B5EF4-FFF2-40B4-BE49-F238E27FC236}">
                  <a16:creationId xmlns:a16="http://schemas.microsoft.com/office/drawing/2014/main" id="{EDBE39A3-F6FA-9245-939B-26C1BC6EB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6434" y="2931045"/>
              <a:ext cx="2658209" cy="3501680"/>
            </a:xfrm>
            <a:prstGeom prst="rect">
              <a:avLst/>
            </a:prstGeom>
          </p:spPr>
        </p:pic>
        <p:sp>
          <p:nvSpPr>
            <p:cNvPr id="27" name="Rectangle 26">
              <a:extLst>
                <a:ext uri="{FF2B5EF4-FFF2-40B4-BE49-F238E27FC236}">
                  <a16:creationId xmlns:a16="http://schemas.microsoft.com/office/drawing/2014/main" id="{7DB09574-3A7E-334D-8512-E856DF4A289C}"/>
                </a:ext>
              </a:extLst>
            </p:cNvPr>
            <p:cNvSpPr/>
            <p:nvPr/>
          </p:nvSpPr>
          <p:spPr>
            <a:xfrm>
              <a:off x="7401960" y="4766181"/>
              <a:ext cx="1091342" cy="419597"/>
            </a:xfrm>
            <a:prstGeom prst="rect">
              <a:avLst/>
            </a:prstGeom>
          </p:spPr>
          <p:txBody>
            <a:bodyPr wrap="square">
              <a:spAutoFit/>
            </a:bodyPr>
            <a:lstStyle/>
            <a:p>
              <a:r>
                <a:rPr lang="en-US" sz="2000" b="1" dirty="0">
                  <a:latin typeface="Omnes Semibold" panose="02000606040000020004" pitchFamily="2" charset="0"/>
                </a:rPr>
                <a:t>Bones</a:t>
              </a:r>
            </a:p>
          </p:txBody>
        </p:sp>
        <p:cxnSp>
          <p:nvCxnSpPr>
            <p:cNvPr id="28" name="Straight Connector 27">
              <a:extLst>
                <a:ext uri="{FF2B5EF4-FFF2-40B4-BE49-F238E27FC236}">
                  <a16:creationId xmlns:a16="http://schemas.microsoft.com/office/drawing/2014/main" id="{EF0EB94A-4908-4C4C-BB53-A7FA8B6B43E4}"/>
                </a:ext>
              </a:extLst>
            </p:cNvPr>
            <p:cNvCxnSpPr>
              <a:cxnSpLocks/>
            </p:cNvCxnSpPr>
            <p:nvPr/>
          </p:nvCxnSpPr>
          <p:spPr>
            <a:xfrm flipV="1">
              <a:off x="7454610" y="5105975"/>
              <a:ext cx="1671178" cy="1"/>
            </a:xfrm>
            <a:prstGeom prst="line">
              <a:avLst/>
            </a:prstGeom>
            <a:ln w="53975">
              <a:solidFill>
                <a:srgbClr val="96908D"/>
              </a:solidFill>
            </a:ln>
          </p:spPr>
          <p:style>
            <a:lnRef idx="1">
              <a:schemeClr val="dk1"/>
            </a:lnRef>
            <a:fillRef idx="0">
              <a:schemeClr val="dk1"/>
            </a:fillRef>
            <a:effectRef idx="0">
              <a:schemeClr val="dk1"/>
            </a:effectRef>
            <a:fontRef idx="minor">
              <a:schemeClr val="tx1"/>
            </a:fontRef>
          </p:style>
        </p:cxnSp>
      </p:grpSp>
      <p:sp>
        <p:nvSpPr>
          <p:cNvPr id="30" name="Rectangle 29">
            <a:extLst>
              <a:ext uri="{FF2B5EF4-FFF2-40B4-BE49-F238E27FC236}">
                <a16:creationId xmlns:a16="http://schemas.microsoft.com/office/drawing/2014/main" id="{83FC2355-05AE-9B4E-9900-AA5AA64A1C73}"/>
              </a:ext>
            </a:extLst>
          </p:cNvPr>
          <p:cNvSpPr/>
          <p:nvPr/>
        </p:nvSpPr>
        <p:spPr>
          <a:xfrm>
            <a:off x="276576" y="6047066"/>
            <a:ext cx="6096000" cy="553998"/>
          </a:xfrm>
          <a:prstGeom prst="rect">
            <a:avLst/>
          </a:prstGeom>
        </p:spPr>
        <p:txBody>
          <a:bodyPr>
            <a:spAutoFit/>
          </a:bodyPr>
          <a:lstStyle/>
          <a:p>
            <a:r>
              <a:rPr lang="en-US" sz="1000" dirty="0">
                <a:solidFill>
                  <a:srgbClr val="96908D"/>
                </a:solidFill>
                <a:latin typeface="Omnes Regular" panose="02000606040000020004" pitchFamily="2" charset="0"/>
              </a:rPr>
              <a:t>Sources:</a:t>
            </a:r>
          </a:p>
          <a:p>
            <a:pPr marL="182880" indent="-228600">
              <a:buClr>
                <a:srgbClr val="96908D"/>
              </a:buClr>
              <a:buFont typeface="+mj-lt"/>
              <a:buAutoNum type="arabicPeriod"/>
            </a:pPr>
            <a:r>
              <a:rPr lang="en-US" sz="1000" dirty="0">
                <a:solidFill>
                  <a:srgbClr val="FFB301"/>
                </a:solidFill>
                <a:latin typeface="Omnes Regular" panose="02000606040000020004" pitchFamily="2" charset="0"/>
                <a:hlinkClick r:id="rId5">
                  <a:extLst>
                    <a:ext uri="{A12FA001-AC4F-418D-AE19-62706E023703}">
                      <ahyp:hlinkClr xmlns:ahyp="http://schemas.microsoft.com/office/drawing/2018/hyperlinkcolor" val="tx"/>
                    </a:ext>
                  </a:extLst>
                </a:hlinkClick>
              </a:rPr>
              <a:t>https://www.breastcancer.org/pathology-report/breast-cancer-stages</a:t>
            </a:r>
            <a:endParaRPr lang="en-US" sz="1000" dirty="0">
              <a:solidFill>
                <a:srgbClr val="FFB301"/>
              </a:solidFill>
              <a:latin typeface="Omnes Regular" panose="02000606040000020004" pitchFamily="2" charset="0"/>
            </a:endParaRPr>
          </a:p>
          <a:p>
            <a:pPr marL="182880" indent="-228600">
              <a:buClr>
                <a:srgbClr val="848283"/>
              </a:buClr>
              <a:buFont typeface="+mj-lt"/>
              <a:buAutoNum type="arabicPeriod"/>
            </a:pPr>
            <a:r>
              <a:rPr lang="en-US" sz="1000" dirty="0">
                <a:solidFill>
                  <a:srgbClr val="FFB301"/>
                </a:solidFill>
                <a:latin typeface="Omnes Regular" panose="02000606040000020004" pitchFamily="2" charset="0"/>
                <a:hlinkClick r:id="rId6"/>
              </a:rPr>
              <a:t>https://www.cancer.gov/types/metastatic-cancer#how-cancer-spreads</a:t>
            </a:r>
            <a:endParaRPr lang="en-US" sz="1000" dirty="0">
              <a:solidFill>
                <a:srgbClr val="FFB301"/>
              </a:solidFill>
              <a:latin typeface="Omnes Regular" panose="02000606040000020004" pitchFamily="2" charset="0"/>
            </a:endParaRPr>
          </a:p>
        </p:txBody>
      </p:sp>
      <p:cxnSp>
        <p:nvCxnSpPr>
          <p:cNvPr id="5" name="Straight Connector 4">
            <a:extLst>
              <a:ext uri="{FF2B5EF4-FFF2-40B4-BE49-F238E27FC236}">
                <a16:creationId xmlns:a16="http://schemas.microsoft.com/office/drawing/2014/main" id="{F0568DCD-1BEF-1608-7AD3-816EB550D92C}"/>
              </a:ext>
            </a:extLst>
          </p:cNvPr>
          <p:cNvCxnSpPr>
            <a:cxnSpLocks/>
          </p:cNvCxnSpPr>
          <p:nvPr/>
        </p:nvCxnSpPr>
        <p:spPr>
          <a:xfrm>
            <a:off x="5516089" y="1065173"/>
            <a:ext cx="1159823" cy="0"/>
          </a:xfrm>
          <a:prstGeom prst="line">
            <a:avLst/>
          </a:prstGeom>
          <a:ln w="47625">
            <a:solidFill>
              <a:srgbClr val="FDB913"/>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D2AF8B3-2F17-D665-B9C8-AED359321D3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10" name="TextBox 9">
            <a:extLst>
              <a:ext uri="{FF2B5EF4-FFF2-40B4-BE49-F238E27FC236}">
                <a16:creationId xmlns:a16="http://schemas.microsoft.com/office/drawing/2014/main" id="{02673CDD-7210-2375-7872-44E024B5DE78}"/>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392093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83281D-C86E-5243-AFE1-A51E01ABCD4D}"/>
              </a:ext>
            </a:extLst>
          </p:cNvPr>
          <p:cNvGrpSpPr/>
          <p:nvPr/>
        </p:nvGrpSpPr>
        <p:grpSpPr>
          <a:xfrm>
            <a:off x="3898024" y="1097387"/>
            <a:ext cx="7909807" cy="4172150"/>
            <a:chOff x="3174851" y="1037287"/>
            <a:chExt cx="8587946" cy="3709137"/>
          </a:xfrm>
        </p:grpSpPr>
        <p:sp>
          <p:nvSpPr>
            <p:cNvPr id="9" name="Rectangle 8">
              <a:extLst>
                <a:ext uri="{FF2B5EF4-FFF2-40B4-BE49-F238E27FC236}">
                  <a16:creationId xmlns:a16="http://schemas.microsoft.com/office/drawing/2014/main" id="{EA927072-4DF7-7349-A8FB-53FC7F2D4DF6}"/>
                </a:ext>
              </a:extLst>
            </p:cNvPr>
            <p:cNvSpPr/>
            <p:nvPr/>
          </p:nvSpPr>
          <p:spPr>
            <a:xfrm>
              <a:off x="3409617" y="3460408"/>
              <a:ext cx="8353180" cy="1286016"/>
            </a:xfrm>
            <a:prstGeom prst="rect">
              <a:avLst/>
            </a:prstGeom>
          </p:spPr>
          <p:txBody>
            <a:bodyPr wrap="square">
              <a:spAutoFit/>
            </a:bodyPr>
            <a:lstStyle/>
            <a:p>
              <a:r>
                <a:rPr lang="en-US" sz="2200" dirty="0">
                  <a:latin typeface="Century Gothic" panose="020B0502020202020204" pitchFamily="34" charset="0"/>
                </a:rPr>
                <a:t>Breast cancer cells spread through the lymphatic system or bloodstream to distant parts of the body, where they may remain inactive for months or years before they begin to grow again</a:t>
              </a:r>
            </a:p>
          </p:txBody>
        </p:sp>
        <p:pic>
          <p:nvPicPr>
            <p:cNvPr id="10" name="Picture 9">
              <a:extLst>
                <a:ext uri="{FF2B5EF4-FFF2-40B4-BE49-F238E27FC236}">
                  <a16:creationId xmlns:a16="http://schemas.microsoft.com/office/drawing/2014/main" id="{A0B9EA6A-950F-7A4A-85B5-8AA2999D798B}"/>
                </a:ext>
              </a:extLst>
            </p:cNvPr>
            <p:cNvPicPr>
              <a:picLocks noChangeAspect="1"/>
            </p:cNvPicPr>
            <p:nvPr/>
          </p:nvPicPr>
          <p:blipFill>
            <a:blip r:embed="rId3"/>
            <a:stretch>
              <a:fillRect/>
            </a:stretch>
          </p:blipFill>
          <p:spPr>
            <a:xfrm>
              <a:off x="3174851" y="1065680"/>
              <a:ext cx="206130" cy="368535"/>
            </a:xfrm>
            <a:prstGeom prst="rect">
              <a:avLst/>
            </a:prstGeom>
          </p:spPr>
        </p:pic>
        <p:pic>
          <p:nvPicPr>
            <p:cNvPr id="12" name="Picture 11">
              <a:extLst>
                <a:ext uri="{FF2B5EF4-FFF2-40B4-BE49-F238E27FC236}">
                  <a16:creationId xmlns:a16="http://schemas.microsoft.com/office/drawing/2014/main" id="{E9EE5285-D974-E446-9894-4E43738AF393}"/>
                </a:ext>
              </a:extLst>
            </p:cNvPr>
            <p:cNvPicPr>
              <a:picLocks noChangeAspect="1"/>
            </p:cNvPicPr>
            <p:nvPr/>
          </p:nvPicPr>
          <p:blipFill>
            <a:blip r:embed="rId3"/>
            <a:stretch>
              <a:fillRect/>
            </a:stretch>
          </p:blipFill>
          <p:spPr>
            <a:xfrm>
              <a:off x="3174851" y="2275106"/>
              <a:ext cx="206130" cy="368535"/>
            </a:xfrm>
            <a:prstGeom prst="rect">
              <a:avLst/>
            </a:prstGeom>
          </p:spPr>
        </p:pic>
        <p:pic>
          <p:nvPicPr>
            <p:cNvPr id="14" name="Picture 13">
              <a:extLst>
                <a:ext uri="{FF2B5EF4-FFF2-40B4-BE49-F238E27FC236}">
                  <a16:creationId xmlns:a16="http://schemas.microsoft.com/office/drawing/2014/main" id="{635BFD05-2D56-2B4A-AC40-A87383495144}"/>
                </a:ext>
              </a:extLst>
            </p:cNvPr>
            <p:cNvPicPr>
              <a:picLocks noChangeAspect="1"/>
            </p:cNvPicPr>
            <p:nvPr/>
          </p:nvPicPr>
          <p:blipFill>
            <a:blip r:embed="rId3"/>
            <a:stretch>
              <a:fillRect/>
            </a:stretch>
          </p:blipFill>
          <p:spPr>
            <a:xfrm>
              <a:off x="3174851" y="3472321"/>
              <a:ext cx="206130" cy="368535"/>
            </a:xfrm>
            <a:prstGeom prst="rect">
              <a:avLst/>
            </a:prstGeom>
          </p:spPr>
        </p:pic>
        <p:sp>
          <p:nvSpPr>
            <p:cNvPr id="15" name="Rectangle 14">
              <a:extLst>
                <a:ext uri="{FF2B5EF4-FFF2-40B4-BE49-F238E27FC236}">
                  <a16:creationId xmlns:a16="http://schemas.microsoft.com/office/drawing/2014/main" id="{D3D95786-E296-B54E-ACC5-83D2D788E7F8}"/>
                </a:ext>
              </a:extLst>
            </p:cNvPr>
            <p:cNvSpPr/>
            <p:nvPr/>
          </p:nvSpPr>
          <p:spPr>
            <a:xfrm>
              <a:off x="3409617" y="1037287"/>
              <a:ext cx="8353180" cy="684051"/>
            </a:xfrm>
            <a:prstGeom prst="rect">
              <a:avLst/>
            </a:prstGeom>
          </p:spPr>
          <p:txBody>
            <a:bodyPr wrap="square">
              <a:spAutoFit/>
            </a:bodyPr>
            <a:lstStyle/>
            <a:p>
              <a:r>
                <a:rPr lang="en-US" sz="2200" dirty="0">
                  <a:latin typeface="Century Gothic" panose="020B0502020202020204" pitchFamily="34" charset="0"/>
                </a:rPr>
                <a:t>Also referred to as Stage IV breast cancer or Advanced breast cancer</a:t>
              </a:r>
            </a:p>
          </p:txBody>
        </p:sp>
        <p:sp>
          <p:nvSpPr>
            <p:cNvPr id="16" name="Rectangle 15">
              <a:extLst>
                <a:ext uri="{FF2B5EF4-FFF2-40B4-BE49-F238E27FC236}">
                  <a16:creationId xmlns:a16="http://schemas.microsoft.com/office/drawing/2014/main" id="{3F898D32-0148-B540-BF32-CC54A0EBBE5B}"/>
                </a:ext>
              </a:extLst>
            </p:cNvPr>
            <p:cNvSpPr/>
            <p:nvPr/>
          </p:nvSpPr>
          <p:spPr>
            <a:xfrm>
              <a:off x="3409617" y="2248847"/>
              <a:ext cx="8353180" cy="684051"/>
            </a:xfrm>
            <a:prstGeom prst="rect">
              <a:avLst/>
            </a:prstGeom>
          </p:spPr>
          <p:txBody>
            <a:bodyPr wrap="square">
              <a:spAutoFit/>
            </a:bodyPr>
            <a:lstStyle/>
            <a:p>
              <a:r>
                <a:rPr lang="en-US" sz="2200" dirty="0">
                  <a:latin typeface="Century Gothic" panose="020B0502020202020204" pitchFamily="34" charset="0"/>
                </a:rPr>
                <a:t>Metastasis, or spread, can occur regardless of the size or stage of the primary tumor</a:t>
              </a:r>
            </a:p>
          </p:txBody>
        </p:sp>
      </p:grpSp>
      <p:sp>
        <p:nvSpPr>
          <p:cNvPr id="3" name="Rectangle 2">
            <a:extLst>
              <a:ext uri="{FF2B5EF4-FFF2-40B4-BE49-F238E27FC236}">
                <a16:creationId xmlns:a16="http://schemas.microsoft.com/office/drawing/2014/main" id="{3F46313A-269D-500A-C037-ECDDB2AC9519}"/>
              </a:ext>
            </a:extLst>
          </p:cNvPr>
          <p:cNvSpPr/>
          <p:nvPr/>
        </p:nvSpPr>
        <p:spPr>
          <a:xfrm>
            <a:off x="384169" y="6351082"/>
            <a:ext cx="5555885" cy="246221"/>
          </a:xfrm>
          <a:prstGeom prst="rect">
            <a:avLst/>
          </a:prstGeom>
        </p:spPr>
        <p:txBody>
          <a:bodyPr wrap="square">
            <a:spAutoFit/>
          </a:bodyPr>
          <a:lstStyle/>
          <a:p>
            <a:r>
              <a:rPr lang="en-US" sz="1000" dirty="0">
                <a:solidFill>
                  <a:srgbClr val="96908D"/>
                </a:solidFill>
                <a:latin typeface="Omnes Regular" panose="02000606040000020004" pitchFamily="2" charset="0"/>
              </a:rPr>
              <a:t>Source: </a:t>
            </a:r>
            <a:r>
              <a:rPr lang="en-US" sz="1000" dirty="0">
                <a:solidFill>
                  <a:srgbClr val="FFB301"/>
                </a:solidFill>
                <a:latin typeface="Omnes Regular" panose="02000606040000020004" pitchFamily="2" charset="0"/>
                <a:hlinkClick r:id="rId4"/>
              </a:rPr>
              <a:t>https://www.cancer.gov/types/metastatic-cancer#how-cancer-spreads</a:t>
            </a:r>
            <a:endParaRPr lang="en-US" sz="1000" dirty="0">
              <a:solidFill>
                <a:srgbClr val="FFB301"/>
              </a:solidFill>
              <a:latin typeface="Omnes Regular" panose="02000606040000020004" pitchFamily="2" charset="0"/>
            </a:endParaRPr>
          </a:p>
        </p:txBody>
      </p:sp>
      <p:sp>
        <p:nvSpPr>
          <p:cNvPr id="6" name="Rectangle 5">
            <a:extLst>
              <a:ext uri="{FF2B5EF4-FFF2-40B4-BE49-F238E27FC236}">
                <a16:creationId xmlns:a16="http://schemas.microsoft.com/office/drawing/2014/main" id="{9C56266D-5089-F944-6335-7CFB86D6753E}"/>
              </a:ext>
            </a:extLst>
          </p:cNvPr>
          <p:cNvSpPr/>
          <p:nvPr/>
        </p:nvSpPr>
        <p:spPr>
          <a:xfrm>
            <a:off x="771191" y="2378788"/>
            <a:ext cx="2725704" cy="1323439"/>
          </a:xfrm>
          <a:prstGeom prst="rect">
            <a:avLst/>
          </a:prstGeom>
        </p:spPr>
        <p:txBody>
          <a:bodyPr wrap="square">
            <a:spAutoFit/>
          </a:bodyPr>
          <a:lstStyle/>
          <a:p>
            <a:pPr algn="r">
              <a:lnSpc>
                <a:spcPts val="4780"/>
              </a:lnSpc>
            </a:pPr>
            <a:r>
              <a:rPr lang="en-US" sz="4400" b="1" dirty="0">
                <a:solidFill>
                  <a:srgbClr val="FFB301"/>
                </a:solidFill>
                <a:latin typeface="Century Gothic" panose="020B0502020202020204" pitchFamily="34" charset="0"/>
              </a:rPr>
              <a:t>MORE ON MBC</a:t>
            </a:r>
          </a:p>
        </p:txBody>
      </p:sp>
      <p:pic>
        <p:nvPicPr>
          <p:cNvPr id="8" name="Picture 7">
            <a:extLst>
              <a:ext uri="{FF2B5EF4-FFF2-40B4-BE49-F238E27FC236}">
                <a16:creationId xmlns:a16="http://schemas.microsoft.com/office/drawing/2014/main" id="{5FE15D90-BFE7-1436-7B67-CA5EC0368B3E}"/>
              </a:ext>
            </a:extLst>
          </p:cNvPr>
          <p:cNvPicPr>
            <a:picLocks noChangeAspect="1"/>
          </p:cNvPicPr>
          <p:nvPr/>
        </p:nvPicPr>
        <p:blipFill>
          <a:blip r:embed="rId5"/>
          <a:stretch>
            <a:fillRect/>
          </a:stretch>
        </p:blipFill>
        <p:spPr>
          <a:xfrm>
            <a:off x="0" y="179712"/>
            <a:ext cx="1993900" cy="3225800"/>
          </a:xfrm>
          <a:prstGeom prst="rect">
            <a:avLst/>
          </a:prstGeom>
        </p:spPr>
      </p:pic>
      <p:pic>
        <p:nvPicPr>
          <p:cNvPr id="11" name="Picture 10">
            <a:extLst>
              <a:ext uri="{FF2B5EF4-FFF2-40B4-BE49-F238E27FC236}">
                <a16:creationId xmlns:a16="http://schemas.microsoft.com/office/drawing/2014/main" id="{383E9F78-289B-FA03-71B2-708546313C6F}"/>
              </a:ext>
            </a:extLst>
          </p:cNvPr>
          <p:cNvPicPr>
            <a:picLocks noChangeAspect="1"/>
          </p:cNvPicPr>
          <p:nvPr/>
        </p:nvPicPr>
        <p:blipFill>
          <a:blip r:embed="rId6"/>
          <a:srcRect l="13121"/>
          <a:stretch/>
        </p:blipFill>
        <p:spPr>
          <a:xfrm>
            <a:off x="-1" y="3405512"/>
            <a:ext cx="893731" cy="1028700"/>
          </a:xfrm>
          <a:prstGeom prst="rect">
            <a:avLst/>
          </a:prstGeom>
        </p:spPr>
      </p:pic>
      <p:pic>
        <p:nvPicPr>
          <p:cNvPr id="7" name="Picture 6">
            <a:extLst>
              <a:ext uri="{FF2B5EF4-FFF2-40B4-BE49-F238E27FC236}">
                <a16:creationId xmlns:a16="http://schemas.microsoft.com/office/drawing/2014/main" id="{A05281BA-AF96-27B8-C538-AAF578721D33}"/>
              </a:ext>
            </a:extLst>
          </p:cNvPr>
          <p:cNvPicPr>
            <a:picLocks noChangeAspect="1"/>
          </p:cNvPicPr>
          <p:nvPr/>
        </p:nvPicPr>
        <p:blipFill rotWithShape="1">
          <a:blip r:embed="rId7">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17" name="TextBox 16">
            <a:extLst>
              <a:ext uri="{FF2B5EF4-FFF2-40B4-BE49-F238E27FC236}">
                <a16:creationId xmlns:a16="http://schemas.microsoft.com/office/drawing/2014/main" id="{3151C119-36C7-AB64-7B03-49E81147AFE2}"/>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196336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B0C0D9B5-FDB0-A94D-96C0-0044189A0975}"/>
              </a:ext>
            </a:extLst>
          </p:cNvPr>
          <p:cNvSpPr/>
          <p:nvPr/>
        </p:nvSpPr>
        <p:spPr>
          <a:xfrm>
            <a:off x="276576" y="216975"/>
            <a:ext cx="11638849" cy="5728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Graphical user interface, text, application&#10;&#10;Description automatically generated">
            <a:extLst>
              <a:ext uri="{FF2B5EF4-FFF2-40B4-BE49-F238E27FC236}">
                <a16:creationId xmlns:a16="http://schemas.microsoft.com/office/drawing/2014/main" id="{3B895244-C469-C54A-B971-98B0ABD049FD}"/>
              </a:ext>
            </a:extLst>
          </p:cNvPr>
          <p:cNvPicPr>
            <a:picLocks noChangeAspect="1"/>
          </p:cNvPicPr>
          <p:nvPr/>
        </p:nvPicPr>
        <p:blipFill rotWithShape="1">
          <a:blip r:embed="rId3">
            <a:extLst>
              <a:ext uri="{28A0092B-C50C-407E-A947-70E740481C1C}">
                <a14:useLocalDpi xmlns:a14="http://schemas.microsoft.com/office/drawing/2010/main" val="0"/>
              </a:ext>
            </a:extLst>
          </a:blip>
          <a:srcRect l="70122" t="54739" r="11614" b="23336"/>
          <a:stretch/>
        </p:blipFill>
        <p:spPr>
          <a:xfrm>
            <a:off x="1358842" y="3029591"/>
            <a:ext cx="4266046" cy="2880797"/>
          </a:xfrm>
          <a:prstGeom prst="rect">
            <a:avLst/>
          </a:prstGeom>
        </p:spPr>
      </p:pic>
      <p:sp>
        <p:nvSpPr>
          <p:cNvPr id="6" name="Rectangle 5">
            <a:extLst>
              <a:ext uri="{FF2B5EF4-FFF2-40B4-BE49-F238E27FC236}">
                <a16:creationId xmlns:a16="http://schemas.microsoft.com/office/drawing/2014/main" id="{AB5DF5DD-0996-9041-9095-FCE8B54AAEE0}"/>
              </a:ext>
            </a:extLst>
          </p:cNvPr>
          <p:cNvSpPr/>
          <p:nvPr/>
        </p:nvSpPr>
        <p:spPr>
          <a:xfrm>
            <a:off x="276575" y="5865758"/>
            <a:ext cx="5925053" cy="707886"/>
          </a:xfrm>
          <a:prstGeom prst="rect">
            <a:avLst/>
          </a:prstGeom>
        </p:spPr>
        <p:txBody>
          <a:bodyPr wrap="square">
            <a:spAutoFit/>
          </a:bodyPr>
          <a:lstStyle/>
          <a:p>
            <a:r>
              <a:rPr lang="en-US" sz="1000" dirty="0">
                <a:solidFill>
                  <a:srgbClr val="96908D"/>
                </a:solidFill>
                <a:latin typeface="Omnes Regular" panose="02000606040000020004" pitchFamily="2" charset="0"/>
              </a:rPr>
              <a:t>Sources: </a:t>
            </a:r>
          </a:p>
          <a:p>
            <a:pPr marL="228600" indent="-228600">
              <a:buClr>
                <a:srgbClr val="96908D"/>
              </a:buClr>
              <a:buFont typeface="+mj-lt"/>
              <a:buAutoNum type="arabicPeriod"/>
            </a:pPr>
            <a:r>
              <a:rPr lang="en-US" sz="1000" dirty="0">
                <a:solidFill>
                  <a:srgbClr val="FFB301"/>
                </a:solidFill>
                <a:latin typeface="Omnes Regular" panose="02000606040000020004" pitchFamily="2" charset="0"/>
                <a:hlinkClick r:id="rId4">
                  <a:extLst>
                    <a:ext uri="{A12FA001-AC4F-418D-AE19-62706E023703}">
                      <ahyp:hlinkClr xmlns:ahyp="http://schemas.microsoft.com/office/drawing/2018/hyperlinkcolor" val="tx"/>
                    </a:ext>
                  </a:extLst>
                </a:hlinkClick>
              </a:rPr>
              <a:t>https://pmc.ncbi.nlm.nih.gov/articles/PMC3711134/</a:t>
            </a:r>
            <a:endParaRPr lang="en-US" sz="1000" dirty="0">
              <a:solidFill>
                <a:srgbClr val="FFB301"/>
              </a:solidFill>
              <a:latin typeface="Omnes Regular" panose="02000606040000020004" pitchFamily="2" charset="0"/>
            </a:endParaRPr>
          </a:p>
          <a:p>
            <a:pPr marL="228600" indent="-228600">
              <a:buClr>
                <a:srgbClr val="96908D"/>
              </a:buClr>
              <a:buFont typeface="+mj-lt"/>
              <a:buAutoNum type="arabicPeriod"/>
            </a:pPr>
            <a:r>
              <a:rPr lang="en-US" sz="1000" dirty="0">
                <a:solidFill>
                  <a:srgbClr val="FFB301"/>
                </a:solidFill>
                <a:latin typeface="Omnes Regular" panose="02000606040000020004" pitchFamily="2" charset="0"/>
                <a:hlinkClick r:id="rId5"/>
              </a:rPr>
              <a:t>https://pmc.ncbi.nlm.nih.gov/articles/PMC5790843/</a:t>
            </a:r>
            <a:endParaRPr lang="en-US" sz="1000" dirty="0">
              <a:solidFill>
                <a:srgbClr val="FFB301"/>
              </a:solidFill>
              <a:latin typeface="Omnes Regular" panose="02000606040000020004" pitchFamily="2" charset="0"/>
            </a:endParaRPr>
          </a:p>
          <a:p>
            <a:pPr marL="228600" indent="-228600">
              <a:buClr>
                <a:srgbClr val="96908D"/>
              </a:buClr>
              <a:buFont typeface="+mj-lt"/>
              <a:buAutoNum type="arabicPeriod"/>
            </a:pPr>
            <a:r>
              <a:rPr lang="en-US" sz="1000" dirty="0">
                <a:solidFill>
                  <a:srgbClr val="FFB301"/>
                </a:solidFill>
                <a:latin typeface="Omnes Regular" panose="02000606040000020004" pitchFamily="2" charset="0"/>
                <a:hlinkClick r:id="rId6">
                  <a:extLst>
                    <a:ext uri="{A12FA001-AC4F-418D-AE19-62706E023703}">
                      <ahyp:hlinkClr xmlns:ahyp="http://schemas.microsoft.com/office/drawing/2018/hyperlinkcolor" val="tx"/>
                    </a:ext>
                  </a:extLst>
                </a:hlinkClick>
              </a:rPr>
              <a:t>https://pmc.ncbi.nlm.nih.gov/articles/PMC5833304/</a:t>
            </a:r>
          </a:p>
        </p:txBody>
      </p:sp>
      <p:sp>
        <p:nvSpPr>
          <p:cNvPr id="14" name="Rectangle 13">
            <a:extLst>
              <a:ext uri="{FF2B5EF4-FFF2-40B4-BE49-F238E27FC236}">
                <a16:creationId xmlns:a16="http://schemas.microsoft.com/office/drawing/2014/main" id="{399866EC-D3FB-CD46-9301-AFC1E28B0C64}"/>
              </a:ext>
            </a:extLst>
          </p:cNvPr>
          <p:cNvSpPr/>
          <p:nvPr/>
        </p:nvSpPr>
        <p:spPr>
          <a:xfrm>
            <a:off x="787459" y="712882"/>
            <a:ext cx="5938909" cy="769441"/>
          </a:xfrm>
          <a:prstGeom prst="rect">
            <a:avLst/>
          </a:prstGeom>
        </p:spPr>
        <p:txBody>
          <a:bodyPr wrap="square">
            <a:spAutoFit/>
          </a:bodyPr>
          <a:lstStyle/>
          <a:p>
            <a:r>
              <a:rPr lang="en-US" sz="4400" b="1" dirty="0">
                <a:latin typeface="Century Gothic" panose="020B0502020202020204" pitchFamily="34" charset="0"/>
              </a:rPr>
              <a:t>MBC Statistics</a:t>
            </a:r>
          </a:p>
        </p:txBody>
      </p:sp>
      <p:sp>
        <p:nvSpPr>
          <p:cNvPr id="20" name="Rectangle 19">
            <a:extLst>
              <a:ext uri="{FF2B5EF4-FFF2-40B4-BE49-F238E27FC236}">
                <a16:creationId xmlns:a16="http://schemas.microsoft.com/office/drawing/2014/main" id="{C5C9F17E-8285-2846-A6D5-AF1B6CAD9051}"/>
              </a:ext>
            </a:extLst>
          </p:cNvPr>
          <p:cNvSpPr/>
          <p:nvPr/>
        </p:nvSpPr>
        <p:spPr>
          <a:xfrm>
            <a:off x="1857694" y="1762601"/>
            <a:ext cx="5731148" cy="1200329"/>
          </a:xfrm>
          <a:prstGeom prst="rect">
            <a:avLst/>
          </a:prstGeom>
        </p:spPr>
        <p:txBody>
          <a:bodyPr wrap="square">
            <a:spAutoFit/>
          </a:bodyPr>
          <a:lstStyle/>
          <a:p>
            <a:r>
              <a:rPr lang="en-US" b="1" dirty="0">
                <a:latin typeface="Century Gothic" panose="020B0502020202020204" pitchFamily="34" charset="0"/>
              </a:rPr>
              <a:t>While the exact percentage of metastatic </a:t>
            </a:r>
          </a:p>
          <a:p>
            <a:r>
              <a:rPr lang="en-US" b="1" dirty="0">
                <a:latin typeface="Century Gothic" panose="020B0502020202020204" pitchFamily="34" charset="0"/>
              </a:rPr>
              <a:t>recurrences among those treated for early-stage breast cancer is unknown, recent estimates suggest it is nearly </a:t>
            </a:r>
            <a:r>
              <a:rPr lang="en-US" b="1" dirty="0">
                <a:solidFill>
                  <a:srgbClr val="FFB301"/>
                </a:solidFill>
                <a:latin typeface="Century Gothic" panose="020B0502020202020204" pitchFamily="34" charset="0"/>
              </a:rPr>
              <a:t>30%</a:t>
            </a:r>
            <a:r>
              <a:rPr lang="en-US" b="1" baseline="30000" dirty="0">
                <a:latin typeface="Century Gothic" panose="020B0502020202020204" pitchFamily="34" charset="0"/>
              </a:rPr>
              <a:t>1</a:t>
            </a:r>
            <a:r>
              <a:rPr lang="en-US" b="1" dirty="0">
                <a:solidFill>
                  <a:srgbClr val="746F6C"/>
                </a:solidFill>
                <a:latin typeface="Century Gothic" panose="020B0502020202020204" pitchFamily="34" charset="0"/>
              </a:rPr>
              <a:t> </a:t>
            </a:r>
          </a:p>
        </p:txBody>
      </p:sp>
      <p:sp>
        <p:nvSpPr>
          <p:cNvPr id="23" name="Rectangle 22">
            <a:extLst>
              <a:ext uri="{FF2B5EF4-FFF2-40B4-BE49-F238E27FC236}">
                <a16:creationId xmlns:a16="http://schemas.microsoft.com/office/drawing/2014/main" id="{794936E2-1D6C-3140-866E-5044B5249E2D}"/>
              </a:ext>
            </a:extLst>
          </p:cNvPr>
          <p:cNvSpPr/>
          <p:nvPr/>
        </p:nvSpPr>
        <p:spPr>
          <a:xfrm>
            <a:off x="5798546" y="3877036"/>
            <a:ext cx="5676901" cy="1754326"/>
          </a:xfrm>
          <a:prstGeom prst="rect">
            <a:avLst/>
          </a:prstGeom>
        </p:spPr>
        <p:txBody>
          <a:bodyPr wrap="square">
            <a:spAutoFit/>
          </a:bodyPr>
          <a:lstStyle/>
          <a:p>
            <a:r>
              <a:rPr lang="en-US" b="1" dirty="0">
                <a:solidFill>
                  <a:srgbClr val="FFB301"/>
                </a:solidFill>
                <a:latin typeface="Century Gothic" panose="020B0502020202020204" pitchFamily="34" charset="0"/>
              </a:rPr>
              <a:t>De novo MBC </a:t>
            </a:r>
            <a:r>
              <a:rPr lang="en-US" b="1" dirty="0">
                <a:latin typeface="Century Gothic" panose="020B0502020202020204" pitchFamily="34" charset="0"/>
              </a:rPr>
              <a:t>means that the cancer was </a:t>
            </a:r>
          </a:p>
          <a:p>
            <a:r>
              <a:rPr lang="en-US" b="1" dirty="0">
                <a:latin typeface="Century Gothic" panose="020B0502020202020204" pitchFamily="34" charset="0"/>
              </a:rPr>
              <a:t>metastatic upon first diagnosis. In the US, this accounts for </a:t>
            </a:r>
            <a:r>
              <a:rPr lang="en-US" b="1" dirty="0">
                <a:solidFill>
                  <a:srgbClr val="FFB301"/>
                </a:solidFill>
                <a:latin typeface="Century Gothic" panose="020B0502020202020204" pitchFamily="34" charset="0"/>
              </a:rPr>
              <a:t>6% - 10% </a:t>
            </a:r>
            <a:r>
              <a:rPr lang="en-US" b="1" dirty="0">
                <a:latin typeface="Century Gothic" panose="020B0502020202020204" pitchFamily="34" charset="0"/>
              </a:rPr>
              <a:t>of people living with MBC</a:t>
            </a:r>
            <a:r>
              <a:rPr lang="en-US" b="1" baseline="30000" dirty="0">
                <a:latin typeface="Century Gothic" panose="020B0502020202020204" pitchFamily="34" charset="0"/>
              </a:rPr>
              <a:t>2</a:t>
            </a:r>
            <a:r>
              <a:rPr lang="en-US" b="1" dirty="0">
                <a:latin typeface="Century Gothic" panose="020B0502020202020204" pitchFamily="34" charset="0"/>
              </a:rPr>
              <a:t> </a:t>
            </a:r>
          </a:p>
          <a:p>
            <a:r>
              <a:rPr lang="en-US" b="1" dirty="0">
                <a:solidFill>
                  <a:srgbClr val="746F6C"/>
                </a:solidFill>
                <a:latin typeface="Century Gothic" panose="020B0502020202020204" pitchFamily="34" charset="0"/>
              </a:rPr>
              <a:t> </a:t>
            </a:r>
          </a:p>
          <a:p>
            <a:r>
              <a:rPr lang="en-US" b="1" dirty="0">
                <a:latin typeface="Century Gothic" panose="020B0502020202020204" pitchFamily="34" charset="0"/>
              </a:rPr>
              <a:t>It is estimated that there were </a:t>
            </a:r>
            <a:r>
              <a:rPr lang="en-US" b="1" dirty="0">
                <a:solidFill>
                  <a:srgbClr val="FFB301"/>
                </a:solidFill>
                <a:latin typeface="Century Gothic" panose="020B0502020202020204" pitchFamily="34" charset="0"/>
              </a:rPr>
              <a:t>168,000</a:t>
            </a:r>
            <a:r>
              <a:rPr lang="en-US" b="1" dirty="0">
                <a:solidFill>
                  <a:srgbClr val="746F6C"/>
                </a:solidFill>
                <a:latin typeface="Century Gothic" panose="020B0502020202020204" pitchFamily="34" charset="0"/>
              </a:rPr>
              <a:t> </a:t>
            </a:r>
          </a:p>
          <a:p>
            <a:r>
              <a:rPr lang="en-US" b="1" dirty="0">
                <a:latin typeface="Century Gothic" panose="020B0502020202020204" pitchFamily="34" charset="0"/>
              </a:rPr>
              <a:t>US women living with MBC in 2020</a:t>
            </a:r>
            <a:r>
              <a:rPr lang="en-US" b="1" baseline="30000" dirty="0">
                <a:latin typeface="Century Gothic" panose="020B0502020202020204" pitchFamily="34" charset="0"/>
              </a:rPr>
              <a:t>3</a:t>
            </a:r>
          </a:p>
        </p:txBody>
      </p:sp>
      <p:pic>
        <p:nvPicPr>
          <p:cNvPr id="3" name="Picture 2" descr="Icon&#10;&#10;Description automatically generated">
            <a:extLst>
              <a:ext uri="{FF2B5EF4-FFF2-40B4-BE49-F238E27FC236}">
                <a16:creationId xmlns:a16="http://schemas.microsoft.com/office/drawing/2014/main" id="{D09F49A7-DCFA-4140-97AB-F107132663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7250" y="320812"/>
            <a:ext cx="3539723" cy="2922396"/>
          </a:xfrm>
          <a:prstGeom prst="rect">
            <a:avLst/>
          </a:prstGeom>
        </p:spPr>
      </p:pic>
      <p:pic>
        <p:nvPicPr>
          <p:cNvPr id="5" name="Picture 4">
            <a:extLst>
              <a:ext uri="{FF2B5EF4-FFF2-40B4-BE49-F238E27FC236}">
                <a16:creationId xmlns:a16="http://schemas.microsoft.com/office/drawing/2014/main" id="{7818953B-AF93-0F20-6857-6F68E908022A}"/>
              </a:ext>
            </a:extLst>
          </p:cNvPr>
          <p:cNvPicPr>
            <a:picLocks noChangeAspect="1"/>
          </p:cNvPicPr>
          <p:nvPr/>
        </p:nvPicPr>
        <p:blipFill rotWithShape="1">
          <a:blip r:embed="rId8">
            <a:extLst>
              <a:ext uri="{28A0092B-C50C-407E-A947-70E740481C1C}">
                <a14:useLocalDpi xmlns:a14="http://schemas.microsoft.com/office/drawing/2010/main" val="0"/>
              </a:ext>
            </a:extLst>
          </a:blip>
          <a:srcRect t="1" b="35784"/>
          <a:stretch/>
        </p:blipFill>
        <p:spPr>
          <a:xfrm>
            <a:off x="9649345" y="6089704"/>
            <a:ext cx="2307571" cy="368535"/>
          </a:xfrm>
          <a:prstGeom prst="rect">
            <a:avLst/>
          </a:prstGeom>
        </p:spPr>
      </p:pic>
      <p:sp>
        <p:nvSpPr>
          <p:cNvPr id="8" name="TextBox 7">
            <a:extLst>
              <a:ext uri="{FF2B5EF4-FFF2-40B4-BE49-F238E27FC236}">
                <a16:creationId xmlns:a16="http://schemas.microsoft.com/office/drawing/2014/main" id="{F53FD183-FEF1-0BAF-E7CE-9B527AB68D19}"/>
              </a:ext>
            </a:extLst>
          </p:cNvPr>
          <p:cNvSpPr txBox="1"/>
          <p:nvPr/>
        </p:nvSpPr>
        <p:spPr>
          <a:xfrm>
            <a:off x="10099741" y="6562224"/>
            <a:ext cx="1857175" cy="134139"/>
          </a:xfrm>
          <a:prstGeom prst="rect">
            <a:avLst/>
          </a:prstGeom>
          <a:noFill/>
        </p:spPr>
        <p:txBody>
          <a:bodyPr wrap="none" lIns="27432" tIns="0" rIns="27432" bIns="27432" rtlCol="0">
            <a:spAutoFit/>
          </a:bodyPr>
          <a:lstStyle/>
          <a:p>
            <a:pPr>
              <a:lnSpc>
                <a:spcPts val="900"/>
              </a:lnSpc>
            </a:pPr>
            <a:r>
              <a:rPr lang="en-US" sz="700" dirty="0">
                <a:solidFill>
                  <a:schemeClr val="bg1">
                    <a:lumMod val="65000"/>
                  </a:schemeClr>
                </a:solidFill>
                <a:latin typeface="Century Gothic" panose="020B0502020202020204" pitchFamily="34" charset="0"/>
              </a:rPr>
              <a:t>© 2025 Metastatic Breast Cancer Alliance</a:t>
            </a:r>
          </a:p>
        </p:txBody>
      </p:sp>
    </p:spTree>
    <p:extLst>
      <p:ext uri="{BB962C8B-B14F-4D97-AF65-F5344CB8AC3E}">
        <p14:creationId xmlns:p14="http://schemas.microsoft.com/office/powerpoint/2010/main" val="583236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7C1-58E8-B188-1FAF-5E6840AE6470}"/>
              </a:ext>
            </a:extLst>
          </p:cNvPr>
          <p:cNvSpPr>
            <a:spLocks noGrp="1"/>
          </p:cNvSpPr>
          <p:nvPr>
            <p:ph type="title"/>
          </p:nvPr>
        </p:nvSpPr>
        <p:spPr>
          <a:xfrm>
            <a:off x="560713" y="148530"/>
            <a:ext cx="11070575" cy="1051827"/>
          </a:xfrm>
        </p:spPr>
        <p:txBody>
          <a:bodyPr>
            <a:noAutofit/>
          </a:bodyPr>
          <a:lstStyle/>
          <a:p>
            <a:pPr algn="ctr"/>
            <a:r>
              <a:rPr lang="en-US" sz="4000" b="1" dirty="0">
                <a:latin typeface="Century Gothic" panose="020B0502020202020204" pitchFamily="34" charset="0"/>
              </a:rPr>
              <a:t>Early Stage versus Metastatic Breast Cancer</a:t>
            </a:r>
          </a:p>
        </p:txBody>
      </p:sp>
      <p:graphicFrame>
        <p:nvGraphicFramePr>
          <p:cNvPr id="7" name="Content Placeholder 6">
            <a:extLst>
              <a:ext uri="{FF2B5EF4-FFF2-40B4-BE49-F238E27FC236}">
                <a16:creationId xmlns:a16="http://schemas.microsoft.com/office/drawing/2014/main" id="{2E3E8233-718B-5F93-E888-5E40188FC41A}"/>
              </a:ext>
            </a:extLst>
          </p:cNvPr>
          <p:cNvGraphicFramePr>
            <a:graphicFrameLocks noGrp="1"/>
          </p:cNvGraphicFramePr>
          <p:nvPr>
            <p:ph sz="half" idx="2"/>
            <p:extLst>
              <p:ext uri="{D42A27DB-BD31-4B8C-83A1-F6EECF244321}">
                <p14:modId xmlns:p14="http://schemas.microsoft.com/office/powerpoint/2010/main" val="4108950367"/>
              </p:ext>
            </p:extLst>
          </p:nvPr>
        </p:nvGraphicFramePr>
        <p:xfrm>
          <a:off x="801597" y="1446232"/>
          <a:ext cx="3546304" cy="4636609"/>
        </p:xfrm>
        <a:graphic>
          <a:graphicData uri="http://schemas.openxmlformats.org/drawingml/2006/table">
            <a:tbl>
              <a:tblPr firstRow="1" bandRow="1">
                <a:tableStyleId>{775DCB02-9BB8-47FD-8907-85C794F793BA}</a:tableStyleId>
              </a:tblPr>
              <a:tblGrid>
                <a:gridCol w="3546304">
                  <a:extLst>
                    <a:ext uri="{9D8B030D-6E8A-4147-A177-3AD203B41FA5}">
                      <a16:colId xmlns:a16="http://schemas.microsoft.com/office/drawing/2014/main" val="446683241"/>
                    </a:ext>
                  </a:extLst>
                </a:gridCol>
              </a:tblGrid>
              <a:tr h="577441">
                <a:tc>
                  <a:txBody>
                    <a:bodyPr/>
                    <a:lstStyle/>
                    <a:p>
                      <a:pPr algn="ctr"/>
                      <a:r>
                        <a:rPr lang="en-US" sz="2000" dirty="0">
                          <a:solidFill>
                            <a:schemeClr val="bg1"/>
                          </a:solidFill>
                          <a:latin typeface="Century Gothic" panose="020B0502020202020204" pitchFamily="34" charset="0"/>
                        </a:rPr>
                        <a:t>Early-Stage Breast Cancer</a:t>
                      </a:r>
                    </a:p>
                  </a:txBody>
                  <a:tcPr marL="84719" marR="84719" marT="42359" marB="42359" anchor="ctr"/>
                </a:tc>
                <a:extLst>
                  <a:ext uri="{0D108BD9-81ED-4DB2-BD59-A6C34878D82A}">
                    <a16:rowId xmlns:a16="http://schemas.microsoft.com/office/drawing/2014/main" val="264617530"/>
                  </a:ext>
                </a:extLst>
              </a:tr>
              <a:tr h="593031">
                <a:tc>
                  <a:txBody>
                    <a:bodyPr/>
                    <a:lstStyle/>
                    <a:p>
                      <a:pPr algn="ctr"/>
                      <a:r>
                        <a:rPr lang="en-US" sz="1500" b="0" i="0" dirty="0">
                          <a:solidFill>
                            <a:schemeClr val="tx1"/>
                          </a:solidFill>
                          <a:latin typeface="Century Gothic" panose="020B0502020202020204" pitchFamily="34" charset="0"/>
                        </a:rPr>
                        <a:t>Confined to breast ducts and lobes and local lymph nodes</a:t>
                      </a:r>
                    </a:p>
                  </a:txBody>
                  <a:tcPr marL="84719" marR="84719" marT="42359" marB="42359" anchor="ctr">
                    <a:solidFill>
                      <a:schemeClr val="bg2"/>
                    </a:solidFill>
                  </a:tcPr>
                </a:tc>
                <a:extLst>
                  <a:ext uri="{0D108BD9-81ED-4DB2-BD59-A6C34878D82A}">
                    <a16:rowId xmlns:a16="http://schemas.microsoft.com/office/drawing/2014/main" val="3301356060"/>
                  </a:ext>
                </a:extLst>
              </a:tr>
              <a:tr h="478851">
                <a:tc>
                  <a:txBody>
                    <a:bodyPr/>
                    <a:lstStyle/>
                    <a:p>
                      <a:pPr algn="ctr"/>
                      <a:r>
                        <a:rPr lang="en-US" sz="1500" b="0" i="0" dirty="0">
                          <a:solidFill>
                            <a:schemeClr val="tx1"/>
                          </a:solidFill>
                          <a:latin typeface="Century Gothic" panose="020B0502020202020204" pitchFamily="34" charset="0"/>
                        </a:rPr>
                        <a:t>All cases counted</a:t>
                      </a:r>
                    </a:p>
                  </a:txBody>
                  <a:tcPr marL="84719" marR="84719" marT="42359" marB="42359" anchor="ctr">
                    <a:solidFill>
                      <a:schemeClr val="bg2"/>
                    </a:solidFill>
                  </a:tcPr>
                </a:tc>
                <a:extLst>
                  <a:ext uri="{0D108BD9-81ED-4DB2-BD59-A6C34878D82A}">
                    <a16:rowId xmlns:a16="http://schemas.microsoft.com/office/drawing/2014/main" val="3402622975"/>
                  </a:ext>
                </a:extLst>
              </a:tr>
              <a:tr h="478851">
                <a:tc>
                  <a:txBody>
                    <a:bodyPr/>
                    <a:lstStyle/>
                    <a:p>
                      <a:pPr algn="ctr"/>
                      <a:r>
                        <a:rPr lang="en-US" sz="1500" b="0" i="0" dirty="0">
                          <a:solidFill>
                            <a:schemeClr val="tx1"/>
                          </a:solidFill>
                          <a:latin typeface="Century Gothic" panose="020B0502020202020204" pitchFamily="34" charset="0"/>
                        </a:rPr>
                        <a:t>0, I, II, III</a:t>
                      </a:r>
                    </a:p>
                  </a:txBody>
                  <a:tcPr marL="84719" marR="84719" marT="42359" marB="42359" anchor="ctr">
                    <a:solidFill>
                      <a:schemeClr val="bg2"/>
                    </a:solidFill>
                  </a:tcPr>
                </a:tc>
                <a:extLst>
                  <a:ext uri="{0D108BD9-81ED-4DB2-BD59-A6C34878D82A}">
                    <a16:rowId xmlns:a16="http://schemas.microsoft.com/office/drawing/2014/main" val="75886032"/>
                  </a:ext>
                </a:extLst>
              </a:tr>
              <a:tr h="478851">
                <a:tc>
                  <a:txBody>
                    <a:bodyPr/>
                    <a:lstStyle/>
                    <a:p>
                      <a:pPr algn="ctr"/>
                      <a:r>
                        <a:rPr lang="en-US" sz="1500" b="0" i="0" dirty="0">
                          <a:solidFill>
                            <a:schemeClr val="tx1"/>
                          </a:solidFill>
                          <a:latin typeface="Century Gothic" panose="020B0502020202020204" pitchFamily="34" charset="0"/>
                        </a:rPr>
                        <a:t>Only if untreated</a:t>
                      </a:r>
                    </a:p>
                  </a:txBody>
                  <a:tcPr marL="84719" marR="84719" marT="42359" marB="42359" anchor="ctr">
                    <a:solidFill>
                      <a:schemeClr val="bg2"/>
                    </a:solidFill>
                  </a:tcPr>
                </a:tc>
                <a:extLst>
                  <a:ext uri="{0D108BD9-81ED-4DB2-BD59-A6C34878D82A}">
                    <a16:rowId xmlns:a16="http://schemas.microsoft.com/office/drawing/2014/main" val="2035596287"/>
                  </a:ext>
                </a:extLst>
              </a:tr>
              <a:tr h="478851">
                <a:tc>
                  <a:txBody>
                    <a:bodyPr/>
                    <a:lstStyle/>
                    <a:p>
                      <a:pPr algn="ctr"/>
                      <a:r>
                        <a:rPr lang="en-US" sz="1500" b="0" i="0" dirty="0">
                          <a:solidFill>
                            <a:schemeClr val="tx1"/>
                          </a:solidFill>
                          <a:latin typeface="Century Gothic" panose="020B0502020202020204" pitchFamily="34" charset="0"/>
                        </a:rPr>
                        <a:t>Curative</a:t>
                      </a:r>
                    </a:p>
                  </a:txBody>
                  <a:tcPr marL="84719" marR="84719" marT="42359" marB="42359" anchor="ctr">
                    <a:solidFill>
                      <a:schemeClr val="bg2"/>
                    </a:solidFill>
                  </a:tcPr>
                </a:tc>
                <a:extLst>
                  <a:ext uri="{0D108BD9-81ED-4DB2-BD59-A6C34878D82A}">
                    <a16:rowId xmlns:a16="http://schemas.microsoft.com/office/drawing/2014/main" val="2303661062"/>
                  </a:ext>
                </a:extLst>
              </a:tr>
              <a:tr h="478851">
                <a:tc>
                  <a:txBody>
                    <a:bodyPr/>
                    <a:lstStyle/>
                    <a:p>
                      <a:pPr algn="ctr"/>
                      <a:r>
                        <a:rPr lang="en-US" sz="1500" b="0" i="0" dirty="0">
                          <a:solidFill>
                            <a:schemeClr val="tx1"/>
                          </a:solidFill>
                          <a:latin typeface="Century Gothic" panose="020B0502020202020204" pitchFamily="34" charset="0"/>
                        </a:rPr>
                        <a:t>Limited</a:t>
                      </a:r>
                    </a:p>
                  </a:txBody>
                  <a:tcPr marL="84719" marR="84719" marT="42359" marB="42359" anchor="ctr">
                    <a:solidFill>
                      <a:schemeClr val="bg2"/>
                    </a:solidFill>
                  </a:tcPr>
                </a:tc>
                <a:extLst>
                  <a:ext uri="{0D108BD9-81ED-4DB2-BD59-A6C34878D82A}">
                    <a16:rowId xmlns:a16="http://schemas.microsoft.com/office/drawing/2014/main" val="2826180821"/>
                  </a:ext>
                </a:extLst>
              </a:tr>
              <a:tr h="478851">
                <a:tc>
                  <a:txBody>
                    <a:bodyPr/>
                    <a:lstStyle/>
                    <a:p>
                      <a:pPr algn="ctr"/>
                      <a:r>
                        <a:rPr lang="en-US" sz="1500" b="0" i="0" dirty="0">
                          <a:solidFill>
                            <a:schemeClr val="tx1"/>
                          </a:solidFill>
                          <a:latin typeface="Century Gothic" panose="020B0502020202020204" pitchFamily="34" charset="0"/>
                        </a:rPr>
                        <a:t>Local 99%; Regional 87%</a:t>
                      </a:r>
                    </a:p>
                  </a:txBody>
                  <a:tcPr marL="84719" marR="84719" marT="42359" marB="42359" anchor="ctr">
                    <a:solidFill>
                      <a:schemeClr val="bg2"/>
                    </a:solidFill>
                  </a:tcPr>
                </a:tc>
                <a:extLst>
                  <a:ext uri="{0D108BD9-81ED-4DB2-BD59-A6C34878D82A}">
                    <a16:rowId xmlns:a16="http://schemas.microsoft.com/office/drawing/2014/main" val="693710626"/>
                  </a:ext>
                </a:extLst>
              </a:tr>
              <a:tr h="593031">
                <a:tc>
                  <a:txBody>
                    <a:bodyPr/>
                    <a:lstStyle/>
                    <a:p>
                      <a:pPr algn="ctr"/>
                      <a:r>
                        <a:rPr lang="en-US" sz="1500" b="0" i="0" dirty="0">
                          <a:solidFill>
                            <a:schemeClr val="tx1"/>
                          </a:solidFill>
                          <a:latin typeface="Century Gothic" panose="020B0502020202020204" pitchFamily="34" charset="0"/>
                        </a:rPr>
                        <a:t>87% of all breast cancer </a:t>
                      </a:r>
                      <a:br>
                        <a:rPr lang="en-US" sz="1500" b="0" i="0" dirty="0">
                          <a:solidFill>
                            <a:schemeClr val="tx1"/>
                          </a:solidFill>
                          <a:latin typeface="Century Gothic" panose="020B0502020202020204" pitchFamily="34" charset="0"/>
                        </a:rPr>
                      </a:br>
                      <a:r>
                        <a:rPr lang="en-US" sz="1500" b="0" i="0" dirty="0">
                          <a:solidFill>
                            <a:schemeClr val="tx1"/>
                          </a:solidFill>
                          <a:latin typeface="Century Gothic" panose="020B0502020202020204" pitchFamily="34" charset="0"/>
                        </a:rPr>
                        <a:t>research dollars</a:t>
                      </a:r>
                    </a:p>
                  </a:txBody>
                  <a:tcPr marL="84719" marR="84719" marT="42359" marB="42359" anchor="ctr">
                    <a:solidFill>
                      <a:schemeClr val="bg2"/>
                    </a:solidFill>
                  </a:tcPr>
                </a:tc>
                <a:extLst>
                  <a:ext uri="{0D108BD9-81ED-4DB2-BD59-A6C34878D82A}">
                    <a16:rowId xmlns:a16="http://schemas.microsoft.com/office/drawing/2014/main" val="265744625"/>
                  </a:ext>
                </a:extLst>
              </a:tr>
            </a:tbl>
          </a:graphicData>
        </a:graphic>
      </p:graphicFrame>
      <p:graphicFrame>
        <p:nvGraphicFramePr>
          <p:cNvPr id="8" name="Content Placeholder 7">
            <a:extLst>
              <a:ext uri="{FF2B5EF4-FFF2-40B4-BE49-F238E27FC236}">
                <a16:creationId xmlns:a16="http://schemas.microsoft.com/office/drawing/2014/main" id="{15BE8E44-3DE2-BAA7-9713-C5549C9AEDB4}"/>
              </a:ext>
            </a:extLst>
          </p:cNvPr>
          <p:cNvGraphicFramePr>
            <a:graphicFrameLocks noGrp="1"/>
          </p:cNvGraphicFramePr>
          <p:nvPr>
            <p:ph sz="quarter" idx="4"/>
            <p:extLst>
              <p:ext uri="{D42A27DB-BD31-4B8C-83A1-F6EECF244321}">
                <p14:modId xmlns:p14="http://schemas.microsoft.com/office/powerpoint/2010/main" val="2908362165"/>
              </p:ext>
            </p:extLst>
          </p:nvPr>
        </p:nvGraphicFramePr>
        <p:xfrm>
          <a:off x="7782122" y="1446232"/>
          <a:ext cx="3546304" cy="4653162"/>
        </p:xfrm>
        <a:graphic>
          <a:graphicData uri="http://schemas.openxmlformats.org/drawingml/2006/table">
            <a:tbl>
              <a:tblPr firstRow="1" bandRow="1">
                <a:tableStyleId>{775DCB02-9BB8-47FD-8907-85C794F793BA}</a:tableStyleId>
              </a:tblPr>
              <a:tblGrid>
                <a:gridCol w="3546304">
                  <a:extLst>
                    <a:ext uri="{9D8B030D-6E8A-4147-A177-3AD203B41FA5}">
                      <a16:colId xmlns:a16="http://schemas.microsoft.com/office/drawing/2014/main" val="2772548063"/>
                    </a:ext>
                  </a:extLst>
                </a:gridCol>
              </a:tblGrid>
              <a:tr h="532470">
                <a:tc>
                  <a:txBody>
                    <a:bodyPr/>
                    <a:lstStyle/>
                    <a:p>
                      <a:pPr algn="ctr"/>
                      <a:r>
                        <a:rPr lang="en-US" sz="2000" dirty="0">
                          <a:solidFill>
                            <a:schemeClr val="bg1"/>
                          </a:solidFill>
                          <a:latin typeface="Century Gothic" panose="020B0502020202020204" pitchFamily="34" charset="0"/>
                        </a:rPr>
                        <a:t>Metastatic Breast Cancer</a:t>
                      </a:r>
                    </a:p>
                  </a:txBody>
                  <a:tcPr marL="84719" marR="84719" marT="42359" marB="42359" anchor="ctr"/>
                </a:tc>
                <a:extLst>
                  <a:ext uri="{0D108BD9-81ED-4DB2-BD59-A6C34878D82A}">
                    <a16:rowId xmlns:a16="http://schemas.microsoft.com/office/drawing/2014/main" val="883649017"/>
                  </a:ext>
                </a:extLst>
              </a:tr>
              <a:tr h="593031">
                <a:tc>
                  <a:txBody>
                    <a:bodyPr/>
                    <a:lstStyle/>
                    <a:p>
                      <a:pPr algn="ctr"/>
                      <a:r>
                        <a:rPr lang="en-US" sz="1500" b="0" i="0" dirty="0">
                          <a:solidFill>
                            <a:schemeClr val="tx1"/>
                          </a:solidFill>
                          <a:latin typeface="Century Gothic" panose="020B0502020202020204" pitchFamily="34" charset="0"/>
                        </a:rPr>
                        <a:t>Most common to bones,</a:t>
                      </a:r>
                      <a:br>
                        <a:rPr lang="en-US" sz="1500" b="0" i="0" dirty="0">
                          <a:solidFill>
                            <a:schemeClr val="tx1"/>
                          </a:solidFill>
                          <a:latin typeface="Century Gothic" panose="020B0502020202020204" pitchFamily="34" charset="0"/>
                        </a:rPr>
                      </a:br>
                      <a:r>
                        <a:rPr lang="en-US" sz="1500" b="0" i="0" dirty="0">
                          <a:solidFill>
                            <a:schemeClr val="tx1"/>
                          </a:solidFill>
                          <a:latin typeface="Century Gothic" panose="020B0502020202020204" pitchFamily="34" charset="0"/>
                        </a:rPr>
                        <a:t>brain, liver, lungs</a:t>
                      </a:r>
                    </a:p>
                  </a:txBody>
                  <a:tcPr marL="84719" marR="84719" marT="42359" marB="42359" anchor="ctr">
                    <a:solidFill>
                      <a:schemeClr val="bg2"/>
                    </a:solidFill>
                  </a:tcPr>
                </a:tc>
                <a:extLst>
                  <a:ext uri="{0D108BD9-81ED-4DB2-BD59-A6C34878D82A}">
                    <a16:rowId xmlns:a16="http://schemas.microsoft.com/office/drawing/2014/main" val="2235576070"/>
                  </a:ext>
                </a:extLst>
              </a:tr>
              <a:tr h="489105">
                <a:tc>
                  <a:txBody>
                    <a:bodyPr/>
                    <a:lstStyle/>
                    <a:p>
                      <a:pPr algn="ctr"/>
                      <a:r>
                        <a:rPr lang="en-US" sz="1500" b="0" i="0" dirty="0">
                          <a:solidFill>
                            <a:schemeClr val="tx1"/>
                          </a:solidFill>
                          <a:latin typeface="Century Gothic" panose="020B0502020202020204" pitchFamily="34" charset="0"/>
                        </a:rPr>
                        <a:t>Only De Novo counted</a:t>
                      </a:r>
                    </a:p>
                  </a:txBody>
                  <a:tcPr marL="84719" marR="84719" marT="42359" marB="42359" anchor="ctr">
                    <a:solidFill>
                      <a:schemeClr val="bg2"/>
                    </a:solidFill>
                  </a:tcPr>
                </a:tc>
                <a:extLst>
                  <a:ext uri="{0D108BD9-81ED-4DB2-BD59-A6C34878D82A}">
                    <a16:rowId xmlns:a16="http://schemas.microsoft.com/office/drawing/2014/main" val="585198921"/>
                  </a:ext>
                </a:extLst>
              </a:tr>
              <a:tr h="489105">
                <a:tc>
                  <a:txBody>
                    <a:bodyPr/>
                    <a:lstStyle/>
                    <a:p>
                      <a:pPr algn="ctr"/>
                      <a:r>
                        <a:rPr lang="en-US" sz="1500" b="0" i="0" dirty="0">
                          <a:solidFill>
                            <a:schemeClr val="tx1"/>
                          </a:solidFill>
                          <a:latin typeface="Century Gothic" panose="020B0502020202020204" pitchFamily="34" charset="0"/>
                        </a:rPr>
                        <a:t>IV</a:t>
                      </a:r>
                    </a:p>
                  </a:txBody>
                  <a:tcPr marL="84719" marR="84719" marT="42359" marB="42359" anchor="ctr">
                    <a:solidFill>
                      <a:schemeClr val="bg2"/>
                    </a:solidFill>
                  </a:tcPr>
                </a:tc>
                <a:extLst>
                  <a:ext uri="{0D108BD9-81ED-4DB2-BD59-A6C34878D82A}">
                    <a16:rowId xmlns:a16="http://schemas.microsoft.com/office/drawing/2014/main" val="2135794160"/>
                  </a:ext>
                </a:extLst>
              </a:tr>
              <a:tr h="489105">
                <a:tc>
                  <a:txBody>
                    <a:bodyPr/>
                    <a:lstStyle/>
                    <a:p>
                      <a:pPr algn="ctr"/>
                      <a:r>
                        <a:rPr lang="en-US" sz="1500" b="0" i="0" dirty="0">
                          <a:solidFill>
                            <a:schemeClr val="tx1"/>
                          </a:solidFill>
                          <a:latin typeface="Century Gothic" panose="020B0502020202020204" pitchFamily="34" charset="0"/>
                        </a:rPr>
                        <a:t>Incurable but treatable</a:t>
                      </a:r>
                    </a:p>
                  </a:txBody>
                  <a:tcPr marL="84719" marR="84719" marT="42359" marB="42359" anchor="ctr">
                    <a:solidFill>
                      <a:schemeClr val="bg2"/>
                    </a:solidFill>
                  </a:tcPr>
                </a:tc>
                <a:extLst>
                  <a:ext uri="{0D108BD9-81ED-4DB2-BD59-A6C34878D82A}">
                    <a16:rowId xmlns:a16="http://schemas.microsoft.com/office/drawing/2014/main" val="1161616002"/>
                  </a:ext>
                </a:extLst>
              </a:tr>
              <a:tr h="489105">
                <a:tc>
                  <a:txBody>
                    <a:bodyPr/>
                    <a:lstStyle/>
                    <a:p>
                      <a:pPr algn="ctr"/>
                      <a:r>
                        <a:rPr lang="en-US" sz="1500" b="0" i="0" dirty="0">
                          <a:solidFill>
                            <a:schemeClr val="tx1"/>
                          </a:solidFill>
                          <a:latin typeface="Century Gothic" panose="020B0502020202020204" pitchFamily="34" charset="0"/>
                        </a:rPr>
                        <a:t>Control disease and maintain QOL</a:t>
                      </a:r>
                    </a:p>
                  </a:txBody>
                  <a:tcPr marL="84719" marR="84719" marT="42359" marB="42359" anchor="ctr">
                    <a:solidFill>
                      <a:schemeClr val="bg2"/>
                    </a:solidFill>
                  </a:tcPr>
                </a:tc>
                <a:extLst>
                  <a:ext uri="{0D108BD9-81ED-4DB2-BD59-A6C34878D82A}">
                    <a16:rowId xmlns:a16="http://schemas.microsoft.com/office/drawing/2014/main" val="2652506846"/>
                  </a:ext>
                </a:extLst>
              </a:tr>
              <a:tr h="489105">
                <a:tc>
                  <a:txBody>
                    <a:bodyPr/>
                    <a:lstStyle/>
                    <a:p>
                      <a:pPr algn="ctr"/>
                      <a:r>
                        <a:rPr lang="en-US" sz="1500" b="0" i="0" dirty="0">
                          <a:solidFill>
                            <a:schemeClr val="tx1"/>
                          </a:solidFill>
                          <a:latin typeface="Century Gothic" panose="020B0502020202020204" pitchFamily="34" charset="0"/>
                        </a:rPr>
                        <a:t>For rest of patient’s life</a:t>
                      </a:r>
                    </a:p>
                  </a:txBody>
                  <a:tcPr marL="84719" marR="84719" marT="42359" marB="42359" anchor="ctr">
                    <a:solidFill>
                      <a:schemeClr val="bg2"/>
                    </a:solidFill>
                  </a:tcPr>
                </a:tc>
                <a:extLst>
                  <a:ext uri="{0D108BD9-81ED-4DB2-BD59-A6C34878D82A}">
                    <a16:rowId xmlns:a16="http://schemas.microsoft.com/office/drawing/2014/main" val="36598587"/>
                  </a:ext>
                </a:extLst>
              </a:tr>
              <a:tr h="489105">
                <a:tc>
                  <a:txBody>
                    <a:bodyPr/>
                    <a:lstStyle/>
                    <a:p>
                      <a:pPr algn="ctr"/>
                      <a:r>
                        <a:rPr lang="en-US" sz="1500" b="0" i="0" dirty="0">
                          <a:solidFill>
                            <a:schemeClr val="tx1"/>
                          </a:solidFill>
                          <a:latin typeface="Century Gothic" panose="020B0502020202020204" pitchFamily="34" charset="0"/>
                        </a:rPr>
                        <a:t>32% women and 20% men</a:t>
                      </a:r>
                    </a:p>
                  </a:txBody>
                  <a:tcPr marL="84719" marR="84719" marT="42359" marB="42359" anchor="ctr">
                    <a:solidFill>
                      <a:schemeClr val="bg2"/>
                    </a:solidFill>
                  </a:tcPr>
                </a:tc>
                <a:extLst>
                  <a:ext uri="{0D108BD9-81ED-4DB2-BD59-A6C34878D82A}">
                    <a16:rowId xmlns:a16="http://schemas.microsoft.com/office/drawing/2014/main" val="1259047742"/>
                  </a:ext>
                </a:extLst>
              </a:tr>
              <a:tr h="593031">
                <a:tc>
                  <a:txBody>
                    <a:bodyPr/>
                    <a:lstStyle/>
                    <a:p>
                      <a:pPr algn="ctr"/>
                      <a:r>
                        <a:rPr lang="en-US" sz="1500" b="0" i="0" dirty="0">
                          <a:solidFill>
                            <a:schemeClr val="tx1"/>
                          </a:solidFill>
                          <a:latin typeface="Century Gothic" panose="020B0502020202020204" pitchFamily="34" charset="0"/>
                        </a:rPr>
                        <a:t>13% of all breast cancer</a:t>
                      </a:r>
                      <a:br>
                        <a:rPr lang="en-US" sz="1500" b="0" i="0" dirty="0">
                          <a:solidFill>
                            <a:schemeClr val="tx1"/>
                          </a:solidFill>
                          <a:latin typeface="Century Gothic" panose="020B0502020202020204" pitchFamily="34" charset="0"/>
                        </a:rPr>
                      </a:br>
                      <a:r>
                        <a:rPr lang="en-US" sz="1500" b="0" i="0" dirty="0">
                          <a:solidFill>
                            <a:schemeClr val="tx1"/>
                          </a:solidFill>
                          <a:latin typeface="Century Gothic" panose="020B0502020202020204" pitchFamily="34" charset="0"/>
                        </a:rPr>
                        <a:t>research dollars</a:t>
                      </a:r>
                    </a:p>
                  </a:txBody>
                  <a:tcPr marL="84719" marR="84719" marT="42359" marB="42359" anchor="ctr">
                    <a:solidFill>
                      <a:schemeClr val="bg2"/>
                    </a:solidFill>
                  </a:tcPr>
                </a:tc>
                <a:extLst>
                  <a:ext uri="{0D108BD9-81ED-4DB2-BD59-A6C34878D82A}">
                    <a16:rowId xmlns:a16="http://schemas.microsoft.com/office/drawing/2014/main" val="1942740358"/>
                  </a:ext>
                </a:extLst>
              </a:tr>
            </a:tbl>
          </a:graphicData>
        </a:graphic>
      </p:graphicFrame>
      <p:graphicFrame>
        <p:nvGraphicFramePr>
          <p:cNvPr id="10" name="Table 9">
            <a:extLst>
              <a:ext uri="{FF2B5EF4-FFF2-40B4-BE49-F238E27FC236}">
                <a16:creationId xmlns:a16="http://schemas.microsoft.com/office/drawing/2014/main" id="{73689F75-3FBA-1B74-B1C2-945BC83F5CBB}"/>
              </a:ext>
            </a:extLst>
          </p:cNvPr>
          <p:cNvGraphicFramePr>
            <a:graphicFrameLocks noGrp="1"/>
          </p:cNvGraphicFramePr>
          <p:nvPr>
            <p:extLst>
              <p:ext uri="{D42A27DB-BD31-4B8C-83A1-F6EECF244321}">
                <p14:modId xmlns:p14="http://schemas.microsoft.com/office/powerpoint/2010/main" val="1970982723"/>
              </p:ext>
            </p:extLst>
          </p:nvPr>
        </p:nvGraphicFramePr>
        <p:xfrm>
          <a:off x="5025271" y="2182570"/>
          <a:ext cx="2153460" cy="3929848"/>
        </p:xfrm>
        <a:graphic>
          <a:graphicData uri="http://schemas.openxmlformats.org/drawingml/2006/table">
            <a:tbl>
              <a:tblPr>
                <a:tableStyleId>{5C22544A-7EE6-4342-B048-85BDC9FD1C3A}</a:tableStyleId>
              </a:tblPr>
              <a:tblGrid>
                <a:gridCol w="2153460">
                  <a:extLst>
                    <a:ext uri="{9D8B030D-6E8A-4147-A177-3AD203B41FA5}">
                      <a16:colId xmlns:a16="http://schemas.microsoft.com/office/drawing/2014/main" val="4235545244"/>
                    </a:ext>
                  </a:extLst>
                </a:gridCol>
              </a:tblGrid>
              <a:tr h="491231">
                <a:tc>
                  <a:txBody>
                    <a:bodyPr/>
                    <a:lstStyle/>
                    <a:p>
                      <a:pPr algn="ctr"/>
                      <a:r>
                        <a:rPr lang="en-US" sz="1500" b="1" i="0" dirty="0">
                          <a:solidFill>
                            <a:schemeClr val="tx1"/>
                          </a:solidFill>
                          <a:latin typeface="Century Gothic" panose="020B0502020202020204" pitchFamily="34" charset="0"/>
                        </a:rPr>
                        <a:t>Location of disease</a:t>
                      </a:r>
                    </a:p>
                  </a:txBody>
                  <a:tcPr marL="84719" marR="84719" marT="42359" marB="42359">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4929918"/>
                  </a:ext>
                </a:extLst>
              </a:tr>
              <a:tr h="491231">
                <a:tc>
                  <a:txBody>
                    <a:bodyPr/>
                    <a:lstStyle/>
                    <a:p>
                      <a:pPr algn="ctr"/>
                      <a:r>
                        <a:rPr lang="en-US" sz="1500" b="1" i="0" dirty="0">
                          <a:solidFill>
                            <a:schemeClr val="tx1"/>
                          </a:solidFill>
                          <a:latin typeface="Century Gothic" panose="020B0502020202020204" pitchFamily="34" charset="0"/>
                        </a:rPr>
                        <a:t>Number of cases</a:t>
                      </a:r>
                    </a:p>
                  </a:txBody>
                  <a:tcPr marL="84719" marR="84719" marT="42359" marB="42359">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0638797"/>
                  </a:ext>
                </a:extLst>
              </a:tr>
              <a:tr h="491231">
                <a:tc>
                  <a:txBody>
                    <a:bodyPr/>
                    <a:lstStyle/>
                    <a:p>
                      <a:pPr algn="ctr"/>
                      <a:r>
                        <a:rPr lang="en-US" sz="1500" b="1" i="0" dirty="0">
                          <a:solidFill>
                            <a:schemeClr val="tx1"/>
                          </a:solidFill>
                          <a:latin typeface="Century Gothic" panose="020B0502020202020204" pitchFamily="34" charset="0"/>
                        </a:rPr>
                        <a:t>Disease stage </a:t>
                      </a:r>
                    </a:p>
                  </a:txBody>
                  <a:tcPr marL="84719" marR="84719" marT="42359" marB="4235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6031714"/>
                  </a:ext>
                </a:extLst>
              </a:tr>
              <a:tr h="491231">
                <a:tc>
                  <a:txBody>
                    <a:bodyPr/>
                    <a:lstStyle/>
                    <a:p>
                      <a:pPr algn="ctr"/>
                      <a:r>
                        <a:rPr lang="en-US" sz="1500" b="1" i="0" dirty="0">
                          <a:solidFill>
                            <a:schemeClr val="tx1"/>
                          </a:solidFill>
                          <a:latin typeface="Century Gothic" panose="020B0502020202020204" pitchFamily="34" charset="0"/>
                        </a:rPr>
                        <a:t>Threat to life</a:t>
                      </a:r>
                    </a:p>
                  </a:txBody>
                  <a:tcPr marL="84719" marR="84719" marT="42359" marB="4235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9608464"/>
                  </a:ext>
                </a:extLst>
              </a:tr>
              <a:tr h="491231">
                <a:tc>
                  <a:txBody>
                    <a:bodyPr/>
                    <a:lstStyle/>
                    <a:p>
                      <a:pPr algn="ctr"/>
                      <a:r>
                        <a:rPr lang="en-US" sz="1500" b="1" i="0" dirty="0">
                          <a:solidFill>
                            <a:schemeClr val="tx1"/>
                          </a:solidFill>
                          <a:latin typeface="Century Gothic" panose="020B0502020202020204" pitchFamily="34" charset="0"/>
                        </a:rPr>
                        <a:t>Treatment Goal</a:t>
                      </a:r>
                    </a:p>
                  </a:txBody>
                  <a:tcPr marL="84719" marR="84719" marT="42359" marB="4235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5321990"/>
                  </a:ext>
                </a:extLst>
              </a:tr>
              <a:tr h="491231">
                <a:tc>
                  <a:txBody>
                    <a:bodyPr/>
                    <a:lstStyle/>
                    <a:p>
                      <a:pPr algn="ctr"/>
                      <a:r>
                        <a:rPr lang="en-US" sz="1500" b="1" i="0" dirty="0">
                          <a:solidFill>
                            <a:schemeClr val="tx1"/>
                          </a:solidFill>
                          <a:latin typeface="Century Gothic" panose="020B0502020202020204" pitchFamily="34" charset="0"/>
                        </a:rPr>
                        <a:t>Treatment Length</a:t>
                      </a:r>
                    </a:p>
                  </a:txBody>
                  <a:tcPr marL="84719" marR="84719" marT="42359" marB="4235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0746049"/>
                  </a:ext>
                </a:extLst>
              </a:tr>
              <a:tr h="491231">
                <a:tc>
                  <a:txBody>
                    <a:bodyPr/>
                    <a:lstStyle/>
                    <a:p>
                      <a:pPr algn="ctr"/>
                      <a:r>
                        <a:rPr lang="en-US" sz="1500" b="1" i="0" dirty="0">
                          <a:solidFill>
                            <a:schemeClr val="tx1"/>
                          </a:solidFill>
                          <a:latin typeface="Century Gothic" panose="020B0502020202020204" pitchFamily="34" charset="0"/>
                        </a:rPr>
                        <a:t>5-Year survival rate</a:t>
                      </a:r>
                    </a:p>
                  </a:txBody>
                  <a:tcPr marL="84719" marR="84719" marT="42359" marB="4235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5931149"/>
                  </a:ext>
                </a:extLst>
              </a:tr>
              <a:tr h="491231">
                <a:tc>
                  <a:txBody>
                    <a:bodyPr/>
                    <a:lstStyle/>
                    <a:p>
                      <a:pPr algn="ctr"/>
                      <a:r>
                        <a:rPr lang="en-US" sz="1500" b="1" i="0" dirty="0">
                          <a:solidFill>
                            <a:schemeClr val="tx1"/>
                          </a:solidFill>
                          <a:latin typeface="Century Gothic" panose="020B0502020202020204" pitchFamily="34" charset="0"/>
                        </a:rPr>
                        <a:t>Research dollars</a:t>
                      </a:r>
                    </a:p>
                  </a:txBody>
                  <a:tcPr marL="84719" marR="84719" marT="42359" marB="4235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8693861"/>
                  </a:ext>
                </a:extLst>
              </a:tr>
            </a:tbl>
          </a:graphicData>
        </a:graphic>
      </p:graphicFrame>
      <p:grpSp>
        <p:nvGrpSpPr>
          <p:cNvPr id="30" name="Group 29">
            <a:extLst>
              <a:ext uri="{FF2B5EF4-FFF2-40B4-BE49-F238E27FC236}">
                <a16:creationId xmlns:a16="http://schemas.microsoft.com/office/drawing/2014/main" id="{36F28C3B-2C7B-883D-E993-76C0D080B10F}"/>
              </a:ext>
            </a:extLst>
          </p:cNvPr>
          <p:cNvGrpSpPr/>
          <p:nvPr/>
        </p:nvGrpSpPr>
        <p:grpSpPr>
          <a:xfrm>
            <a:off x="7178731" y="2190911"/>
            <a:ext cx="181200" cy="3809834"/>
            <a:chOff x="7318008" y="2251247"/>
            <a:chExt cx="195576" cy="4112094"/>
          </a:xfrm>
        </p:grpSpPr>
        <p:pic>
          <p:nvPicPr>
            <p:cNvPr id="11" name="Picture 10">
              <a:extLst>
                <a:ext uri="{FF2B5EF4-FFF2-40B4-BE49-F238E27FC236}">
                  <a16:creationId xmlns:a16="http://schemas.microsoft.com/office/drawing/2014/main" id="{63A325B2-7187-4067-1F4D-5C10BBC047D0}"/>
                </a:ext>
              </a:extLst>
            </p:cNvPr>
            <p:cNvPicPr>
              <a:picLocks noChangeAspect="1"/>
            </p:cNvPicPr>
            <p:nvPr/>
          </p:nvPicPr>
          <p:blipFill>
            <a:blip r:embed="rId2"/>
            <a:stretch>
              <a:fillRect/>
            </a:stretch>
          </p:blipFill>
          <p:spPr>
            <a:xfrm>
              <a:off x="7320324" y="2251247"/>
              <a:ext cx="188992" cy="414564"/>
            </a:xfrm>
            <a:prstGeom prst="rect">
              <a:avLst/>
            </a:prstGeom>
          </p:spPr>
        </p:pic>
        <p:pic>
          <p:nvPicPr>
            <p:cNvPr id="12" name="Picture 11">
              <a:extLst>
                <a:ext uri="{FF2B5EF4-FFF2-40B4-BE49-F238E27FC236}">
                  <a16:creationId xmlns:a16="http://schemas.microsoft.com/office/drawing/2014/main" id="{9E80F2D0-3DAE-5081-57CA-88E943D53103}"/>
                </a:ext>
              </a:extLst>
            </p:cNvPr>
            <p:cNvPicPr>
              <a:picLocks noChangeAspect="1"/>
            </p:cNvPicPr>
            <p:nvPr/>
          </p:nvPicPr>
          <p:blipFill>
            <a:blip r:embed="rId3"/>
            <a:stretch>
              <a:fillRect/>
            </a:stretch>
          </p:blipFill>
          <p:spPr>
            <a:xfrm>
              <a:off x="7318008" y="4371648"/>
              <a:ext cx="189853" cy="414539"/>
            </a:xfrm>
            <a:prstGeom prst="rect">
              <a:avLst/>
            </a:prstGeom>
          </p:spPr>
        </p:pic>
        <p:pic>
          <p:nvPicPr>
            <p:cNvPr id="13" name="Picture 12">
              <a:extLst>
                <a:ext uri="{FF2B5EF4-FFF2-40B4-BE49-F238E27FC236}">
                  <a16:creationId xmlns:a16="http://schemas.microsoft.com/office/drawing/2014/main" id="{BE882ED0-58D8-E376-DB28-261581AF9FD8}"/>
                </a:ext>
              </a:extLst>
            </p:cNvPr>
            <p:cNvPicPr>
              <a:picLocks noChangeAspect="1"/>
            </p:cNvPicPr>
            <p:nvPr/>
          </p:nvPicPr>
          <p:blipFill>
            <a:blip r:embed="rId3"/>
            <a:stretch>
              <a:fillRect/>
            </a:stretch>
          </p:blipFill>
          <p:spPr>
            <a:xfrm>
              <a:off x="7319463" y="3807909"/>
              <a:ext cx="189853" cy="414539"/>
            </a:xfrm>
            <a:prstGeom prst="rect">
              <a:avLst/>
            </a:prstGeom>
          </p:spPr>
        </p:pic>
        <p:pic>
          <p:nvPicPr>
            <p:cNvPr id="14" name="Picture 13">
              <a:extLst>
                <a:ext uri="{FF2B5EF4-FFF2-40B4-BE49-F238E27FC236}">
                  <a16:creationId xmlns:a16="http://schemas.microsoft.com/office/drawing/2014/main" id="{E162D103-5AA4-03C6-6581-5614D14C10F9}"/>
                </a:ext>
              </a:extLst>
            </p:cNvPr>
            <p:cNvPicPr>
              <a:picLocks noChangeAspect="1"/>
            </p:cNvPicPr>
            <p:nvPr/>
          </p:nvPicPr>
          <p:blipFill>
            <a:blip r:embed="rId3"/>
            <a:stretch>
              <a:fillRect/>
            </a:stretch>
          </p:blipFill>
          <p:spPr>
            <a:xfrm>
              <a:off x="7319463" y="3311962"/>
              <a:ext cx="189853" cy="414539"/>
            </a:xfrm>
            <a:prstGeom prst="rect">
              <a:avLst/>
            </a:prstGeom>
          </p:spPr>
        </p:pic>
        <p:pic>
          <p:nvPicPr>
            <p:cNvPr id="15" name="Picture 14">
              <a:extLst>
                <a:ext uri="{FF2B5EF4-FFF2-40B4-BE49-F238E27FC236}">
                  <a16:creationId xmlns:a16="http://schemas.microsoft.com/office/drawing/2014/main" id="{A3275CBF-3627-B65E-6184-5459435A4447}"/>
                </a:ext>
              </a:extLst>
            </p:cNvPr>
            <p:cNvPicPr>
              <a:picLocks noChangeAspect="1"/>
            </p:cNvPicPr>
            <p:nvPr/>
          </p:nvPicPr>
          <p:blipFill>
            <a:blip r:embed="rId3"/>
            <a:stretch>
              <a:fillRect/>
            </a:stretch>
          </p:blipFill>
          <p:spPr>
            <a:xfrm>
              <a:off x="7319463" y="2794494"/>
              <a:ext cx="189853" cy="414539"/>
            </a:xfrm>
            <a:prstGeom prst="rect">
              <a:avLst/>
            </a:prstGeom>
          </p:spPr>
        </p:pic>
        <p:pic>
          <p:nvPicPr>
            <p:cNvPr id="16" name="Picture 15">
              <a:extLst>
                <a:ext uri="{FF2B5EF4-FFF2-40B4-BE49-F238E27FC236}">
                  <a16:creationId xmlns:a16="http://schemas.microsoft.com/office/drawing/2014/main" id="{BAAA0416-F1DF-FA54-F4C7-1FA85EA32824}"/>
                </a:ext>
              </a:extLst>
            </p:cNvPr>
            <p:cNvPicPr>
              <a:picLocks noChangeAspect="1"/>
            </p:cNvPicPr>
            <p:nvPr/>
          </p:nvPicPr>
          <p:blipFill>
            <a:blip r:embed="rId3"/>
            <a:stretch>
              <a:fillRect/>
            </a:stretch>
          </p:blipFill>
          <p:spPr>
            <a:xfrm>
              <a:off x="7321375" y="4908452"/>
              <a:ext cx="189853" cy="414539"/>
            </a:xfrm>
            <a:prstGeom prst="rect">
              <a:avLst/>
            </a:prstGeom>
          </p:spPr>
        </p:pic>
        <p:pic>
          <p:nvPicPr>
            <p:cNvPr id="17" name="Picture 16">
              <a:extLst>
                <a:ext uri="{FF2B5EF4-FFF2-40B4-BE49-F238E27FC236}">
                  <a16:creationId xmlns:a16="http://schemas.microsoft.com/office/drawing/2014/main" id="{0725EE8F-4246-6161-896D-2D2E0964D809}"/>
                </a:ext>
              </a:extLst>
            </p:cNvPr>
            <p:cNvPicPr>
              <a:picLocks noChangeAspect="1"/>
            </p:cNvPicPr>
            <p:nvPr/>
          </p:nvPicPr>
          <p:blipFill>
            <a:blip r:embed="rId3"/>
            <a:stretch>
              <a:fillRect/>
            </a:stretch>
          </p:blipFill>
          <p:spPr>
            <a:xfrm>
              <a:off x="7319463" y="5423174"/>
              <a:ext cx="189853" cy="414539"/>
            </a:xfrm>
            <a:prstGeom prst="rect">
              <a:avLst/>
            </a:prstGeom>
          </p:spPr>
        </p:pic>
        <p:pic>
          <p:nvPicPr>
            <p:cNvPr id="18" name="Picture 17">
              <a:extLst>
                <a:ext uri="{FF2B5EF4-FFF2-40B4-BE49-F238E27FC236}">
                  <a16:creationId xmlns:a16="http://schemas.microsoft.com/office/drawing/2014/main" id="{F9792222-3BEB-D741-4576-B56DD1092A66}"/>
                </a:ext>
              </a:extLst>
            </p:cNvPr>
            <p:cNvPicPr>
              <a:picLocks noChangeAspect="1"/>
            </p:cNvPicPr>
            <p:nvPr/>
          </p:nvPicPr>
          <p:blipFill>
            <a:blip r:embed="rId3"/>
            <a:stretch>
              <a:fillRect/>
            </a:stretch>
          </p:blipFill>
          <p:spPr>
            <a:xfrm>
              <a:off x="7323731" y="5948802"/>
              <a:ext cx="189853" cy="414539"/>
            </a:xfrm>
            <a:prstGeom prst="rect">
              <a:avLst/>
            </a:prstGeom>
          </p:spPr>
        </p:pic>
      </p:grpSp>
      <p:grpSp>
        <p:nvGrpSpPr>
          <p:cNvPr id="31" name="Group 30">
            <a:extLst>
              <a:ext uri="{FF2B5EF4-FFF2-40B4-BE49-F238E27FC236}">
                <a16:creationId xmlns:a16="http://schemas.microsoft.com/office/drawing/2014/main" id="{9DCD3F8F-57FE-1C62-0A3C-1007BCE8A3E8}"/>
              </a:ext>
            </a:extLst>
          </p:cNvPr>
          <p:cNvGrpSpPr/>
          <p:nvPr/>
        </p:nvGrpSpPr>
        <p:grpSpPr>
          <a:xfrm rot="10800000">
            <a:off x="4794956" y="2136969"/>
            <a:ext cx="179852" cy="3809834"/>
            <a:chOff x="7319463" y="2251247"/>
            <a:chExt cx="194121" cy="4112094"/>
          </a:xfrm>
        </p:grpSpPr>
        <p:pic>
          <p:nvPicPr>
            <p:cNvPr id="32" name="Picture 31">
              <a:extLst>
                <a:ext uri="{FF2B5EF4-FFF2-40B4-BE49-F238E27FC236}">
                  <a16:creationId xmlns:a16="http://schemas.microsoft.com/office/drawing/2014/main" id="{D67199AE-0034-BBE1-08CD-F8ABCF2B7783}"/>
                </a:ext>
              </a:extLst>
            </p:cNvPr>
            <p:cNvPicPr>
              <a:picLocks noChangeAspect="1"/>
            </p:cNvPicPr>
            <p:nvPr/>
          </p:nvPicPr>
          <p:blipFill>
            <a:blip r:embed="rId2"/>
            <a:stretch>
              <a:fillRect/>
            </a:stretch>
          </p:blipFill>
          <p:spPr>
            <a:xfrm>
              <a:off x="7320324" y="2251247"/>
              <a:ext cx="188992" cy="414564"/>
            </a:xfrm>
            <a:prstGeom prst="rect">
              <a:avLst/>
            </a:prstGeom>
          </p:spPr>
        </p:pic>
        <p:pic>
          <p:nvPicPr>
            <p:cNvPr id="33" name="Picture 32">
              <a:extLst>
                <a:ext uri="{FF2B5EF4-FFF2-40B4-BE49-F238E27FC236}">
                  <a16:creationId xmlns:a16="http://schemas.microsoft.com/office/drawing/2014/main" id="{4F344E85-BE9B-3B85-041C-7E5DF7C2C9B7}"/>
                </a:ext>
              </a:extLst>
            </p:cNvPr>
            <p:cNvPicPr>
              <a:picLocks noChangeAspect="1"/>
            </p:cNvPicPr>
            <p:nvPr/>
          </p:nvPicPr>
          <p:blipFill>
            <a:blip r:embed="rId3"/>
            <a:stretch>
              <a:fillRect/>
            </a:stretch>
          </p:blipFill>
          <p:spPr>
            <a:xfrm>
              <a:off x="7321654" y="4304597"/>
              <a:ext cx="189853" cy="414539"/>
            </a:xfrm>
            <a:prstGeom prst="rect">
              <a:avLst/>
            </a:prstGeom>
          </p:spPr>
        </p:pic>
        <p:pic>
          <p:nvPicPr>
            <p:cNvPr id="34" name="Picture 33">
              <a:extLst>
                <a:ext uri="{FF2B5EF4-FFF2-40B4-BE49-F238E27FC236}">
                  <a16:creationId xmlns:a16="http://schemas.microsoft.com/office/drawing/2014/main" id="{B5834E02-3C81-A2ED-6936-AFA1310E902C}"/>
                </a:ext>
              </a:extLst>
            </p:cNvPr>
            <p:cNvPicPr>
              <a:picLocks noChangeAspect="1"/>
            </p:cNvPicPr>
            <p:nvPr/>
          </p:nvPicPr>
          <p:blipFill>
            <a:blip r:embed="rId3"/>
            <a:stretch>
              <a:fillRect/>
            </a:stretch>
          </p:blipFill>
          <p:spPr>
            <a:xfrm>
              <a:off x="7319463" y="3807909"/>
              <a:ext cx="189853" cy="414539"/>
            </a:xfrm>
            <a:prstGeom prst="rect">
              <a:avLst/>
            </a:prstGeom>
          </p:spPr>
        </p:pic>
        <p:pic>
          <p:nvPicPr>
            <p:cNvPr id="35" name="Picture 34">
              <a:extLst>
                <a:ext uri="{FF2B5EF4-FFF2-40B4-BE49-F238E27FC236}">
                  <a16:creationId xmlns:a16="http://schemas.microsoft.com/office/drawing/2014/main" id="{F040744A-7331-37C0-23D1-C71ACECEEA81}"/>
                </a:ext>
              </a:extLst>
            </p:cNvPr>
            <p:cNvPicPr>
              <a:picLocks noChangeAspect="1"/>
            </p:cNvPicPr>
            <p:nvPr/>
          </p:nvPicPr>
          <p:blipFill>
            <a:blip r:embed="rId3"/>
            <a:stretch>
              <a:fillRect/>
            </a:stretch>
          </p:blipFill>
          <p:spPr>
            <a:xfrm>
              <a:off x="7319463" y="3311962"/>
              <a:ext cx="189853" cy="414539"/>
            </a:xfrm>
            <a:prstGeom prst="rect">
              <a:avLst/>
            </a:prstGeom>
          </p:spPr>
        </p:pic>
        <p:pic>
          <p:nvPicPr>
            <p:cNvPr id="36" name="Picture 35">
              <a:extLst>
                <a:ext uri="{FF2B5EF4-FFF2-40B4-BE49-F238E27FC236}">
                  <a16:creationId xmlns:a16="http://schemas.microsoft.com/office/drawing/2014/main" id="{76847E4A-C0A1-8457-AFB0-247B5ED9F2E4}"/>
                </a:ext>
              </a:extLst>
            </p:cNvPr>
            <p:cNvPicPr>
              <a:picLocks noChangeAspect="1"/>
            </p:cNvPicPr>
            <p:nvPr/>
          </p:nvPicPr>
          <p:blipFill>
            <a:blip r:embed="rId3"/>
            <a:stretch>
              <a:fillRect/>
            </a:stretch>
          </p:blipFill>
          <p:spPr>
            <a:xfrm>
              <a:off x="7319463" y="2794494"/>
              <a:ext cx="189853" cy="414539"/>
            </a:xfrm>
            <a:prstGeom prst="rect">
              <a:avLst/>
            </a:prstGeom>
          </p:spPr>
        </p:pic>
        <p:pic>
          <p:nvPicPr>
            <p:cNvPr id="37" name="Picture 36">
              <a:extLst>
                <a:ext uri="{FF2B5EF4-FFF2-40B4-BE49-F238E27FC236}">
                  <a16:creationId xmlns:a16="http://schemas.microsoft.com/office/drawing/2014/main" id="{B6EB9527-2751-81E8-375B-EAE8BCF12DA3}"/>
                </a:ext>
              </a:extLst>
            </p:cNvPr>
            <p:cNvPicPr>
              <a:picLocks noChangeAspect="1"/>
            </p:cNvPicPr>
            <p:nvPr/>
          </p:nvPicPr>
          <p:blipFill>
            <a:blip r:embed="rId3"/>
            <a:stretch>
              <a:fillRect/>
            </a:stretch>
          </p:blipFill>
          <p:spPr>
            <a:xfrm>
              <a:off x="7321375" y="4908452"/>
              <a:ext cx="189853" cy="414539"/>
            </a:xfrm>
            <a:prstGeom prst="rect">
              <a:avLst/>
            </a:prstGeom>
          </p:spPr>
        </p:pic>
        <p:pic>
          <p:nvPicPr>
            <p:cNvPr id="38" name="Picture 37">
              <a:extLst>
                <a:ext uri="{FF2B5EF4-FFF2-40B4-BE49-F238E27FC236}">
                  <a16:creationId xmlns:a16="http://schemas.microsoft.com/office/drawing/2014/main" id="{2F29E49B-2286-6FA2-7043-699006081504}"/>
                </a:ext>
              </a:extLst>
            </p:cNvPr>
            <p:cNvPicPr>
              <a:picLocks noChangeAspect="1"/>
            </p:cNvPicPr>
            <p:nvPr/>
          </p:nvPicPr>
          <p:blipFill>
            <a:blip r:embed="rId3"/>
            <a:stretch>
              <a:fillRect/>
            </a:stretch>
          </p:blipFill>
          <p:spPr>
            <a:xfrm>
              <a:off x="7319463" y="5423174"/>
              <a:ext cx="189853" cy="414539"/>
            </a:xfrm>
            <a:prstGeom prst="rect">
              <a:avLst/>
            </a:prstGeom>
          </p:spPr>
        </p:pic>
        <p:pic>
          <p:nvPicPr>
            <p:cNvPr id="39" name="Picture 38">
              <a:extLst>
                <a:ext uri="{FF2B5EF4-FFF2-40B4-BE49-F238E27FC236}">
                  <a16:creationId xmlns:a16="http://schemas.microsoft.com/office/drawing/2014/main" id="{D8D3CA27-C27F-B49E-FF36-535388D2B9D0}"/>
                </a:ext>
              </a:extLst>
            </p:cNvPr>
            <p:cNvPicPr>
              <a:picLocks noChangeAspect="1"/>
            </p:cNvPicPr>
            <p:nvPr/>
          </p:nvPicPr>
          <p:blipFill>
            <a:blip r:embed="rId3"/>
            <a:stretch>
              <a:fillRect/>
            </a:stretch>
          </p:blipFill>
          <p:spPr>
            <a:xfrm>
              <a:off x="7323731" y="5948802"/>
              <a:ext cx="189853" cy="414539"/>
            </a:xfrm>
            <a:prstGeom prst="rect">
              <a:avLst/>
            </a:prstGeom>
          </p:spPr>
        </p:pic>
      </p:grpSp>
      <p:grpSp>
        <p:nvGrpSpPr>
          <p:cNvPr id="49" name="Group 48">
            <a:extLst>
              <a:ext uri="{FF2B5EF4-FFF2-40B4-BE49-F238E27FC236}">
                <a16:creationId xmlns:a16="http://schemas.microsoft.com/office/drawing/2014/main" id="{A841D22B-8CE7-65E2-7D85-AA87CE20BBE7}"/>
              </a:ext>
            </a:extLst>
          </p:cNvPr>
          <p:cNvGrpSpPr/>
          <p:nvPr/>
        </p:nvGrpSpPr>
        <p:grpSpPr>
          <a:xfrm rot="10800000">
            <a:off x="4479191" y="2139666"/>
            <a:ext cx="218328" cy="3801071"/>
            <a:chOff x="7339903" y="2266336"/>
            <a:chExt cx="235649" cy="4102636"/>
          </a:xfrm>
        </p:grpSpPr>
        <p:pic>
          <p:nvPicPr>
            <p:cNvPr id="40" name="Picture 39">
              <a:extLst>
                <a:ext uri="{FF2B5EF4-FFF2-40B4-BE49-F238E27FC236}">
                  <a16:creationId xmlns:a16="http://schemas.microsoft.com/office/drawing/2014/main" id="{481A79F3-924C-8C6C-7155-88C4044F4161}"/>
                </a:ext>
              </a:extLst>
            </p:cNvPr>
            <p:cNvPicPr>
              <a:picLocks noChangeAspect="1"/>
            </p:cNvPicPr>
            <p:nvPr/>
          </p:nvPicPr>
          <p:blipFill>
            <a:blip r:embed="rId4"/>
            <a:stretch>
              <a:fillRect/>
            </a:stretch>
          </p:blipFill>
          <p:spPr>
            <a:xfrm>
              <a:off x="7345647" y="2266336"/>
              <a:ext cx="229880" cy="414539"/>
            </a:xfrm>
            <a:prstGeom prst="rect">
              <a:avLst/>
            </a:prstGeom>
          </p:spPr>
        </p:pic>
        <p:pic>
          <p:nvPicPr>
            <p:cNvPr id="41" name="Picture 40">
              <a:extLst>
                <a:ext uri="{FF2B5EF4-FFF2-40B4-BE49-F238E27FC236}">
                  <a16:creationId xmlns:a16="http://schemas.microsoft.com/office/drawing/2014/main" id="{420A544D-65FE-0AD5-8F4B-C611471075AB}"/>
                </a:ext>
              </a:extLst>
            </p:cNvPr>
            <p:cNvPicPr>
              <a:picLocks noChangeAspect="1"/>
            </p:cNvPicPr>
            <p:nvPr/>
          </p:nvPicPr>
          <p:blipFill>
            <a:blip r:embed="rId5"/>
            <a:stretch>
              <a:fillRect/>
            </a:stretch>
          </p:blipFill>
          <p:spPr>
            <a:xfrm>
              <a:off x="7339903" y="4916768"/>
              <a:ext cx="211911" cy="414564"/>
            </a:xfrm>
            <a:prstGeom prst="rect">
              <a:avLst/>
            </a:prstGeom>
          </p:spPr>
        </p:pic>
        <p:pic>
          <p:nvPicPr>
            <p:cNvPr id="43" name="Picture 42">
              <a:extLst>
                <a:ext uri="{FF2B5EF4-FFF2-40B4-BE49-F238E27FC236}">
                  <a16:creationId xmlns:a16="http://schemas.microsoft.com/office/drawing/2014/main" id="{BD3E417B-7AE2-80D6-63B2-8013A31E4A0D}"/>
                </a:ext>
              </a:extLst>
            </p:cNvPr>
            <p:cNvPicPr>
              <a:picLocks noChangeAspect="1"/>
            </p:cNvPicPr>
            <p:nvPr/>
          </p:nvPicPr>
          <p:blipFill>
            <a:blip r:embed="rId4"/>
            <a:stretch>
              <a:fillRect/>
            </a:stretch>
          </p:blipFill>
          <p:spPr>
            <a:xfrm>
              <a:off x="7342497" y="2791427"/>
              <a:ext cx="229880" cy="414539"/>
            </a:xfrm>
            <a:prstGeom prst="rect">
              <a:avLst/>
            </a:prstGeom>
          </p:spPr>
        </p:pic>
        <p:pic>
          <p:nvPicPr>
            <p:cNvPr id="44" name="Picture 43">
              <a:extLst>
                <a:ext uri="{FF2B5EF4-FFF2-40B4-BE49-F238E27FC236}">
                  <a16:creationId xmlns:a16="http://schemas.microsoft.com/office/drawing/2014/main" id="{708A4BFA-F0AA-EAD8-1E42-B0371FF1579F}"/>
                </a:ext>
              </a:extLst>
            </p:cNvPr>
            <p:cNvPicPr>
              <a:picLocks noChangeAspect="1"/>
            </p:cNvPicPr>
            <p:nvPr/>
          </p:nvPicPr>
          <p:blipFill>
            <a:blip r:embed="rId4"/>
            <a:stretch>
              <a:fillRect/>
            </a:stretch>
          </p:blipFill>
          <p:spPr>
            <a:xfrm>
              <a:off x="7342497" y="3323253"/>
              <a:ext cx="229880" cy="414539"/>
            </a:xfrm>
            <a:prstGeom prst="rect">
              <a:avLst/>
            </a:prstGeom>
          </p:spPr>
        </p:pic>
        <p:pic>
          <p:nvPicPr>
            <p:cNvPr id="45" name="Picture 44">
              <a:extLst>
                <a:ext uri="{FF2B5EF4-FFF2-40B4-BE49-F238E27FC236}">
                  <a16:creationId xmlns:a16="http://schemas.microsoft.com/office/drawing/2014/main" id="{66850A1D-1357-1814-24BC-4AFF94F7A5C8}"/>
                </a:ext>
              </a:extLst>
            </p:cNvPr>
            <p:cNvPicPr>
              <a:picLocks noChangeAspect="1"/>
            </p:cNvPicPr>
            <p:nvPr/>
          </p:nvPicPr>
          <p:blipFill>
            <a:blip r:embed="rId4"/>
            <a:stretch>
              <a:fillRect/>
            </a:stretch>
          </p:blipFill>
          <p:spPr>
            <a:xfrm>
              <a:off x="7342497" y="3848000"/>
              <a:ext cx="229880" cy="414539"/>
            </a:xfrm>
            <a:prstGeom prst="rect">
              <a:avLst/>
            </a:prstGeom>
          </p:spPr>
        </p:pic>
        <p:pic>
          <p:nvPicPr>
            <p:cNvPr id="46" name="Picture 45">
              <a:extLst>
                <a:ext uri="{FF2B5EF4-FFF2-40B4-BE49-F238E27FC236}">
                  <a16:creationId xmlns:a16="http://schemas.microsoft.com/office/drawing/2014/main" id="{D5D3E560-6503-3C7A-324D-739B8715427F}"/>
                </a:ext>
              </a:extLst>
            </p:cNvPr>
            <p:cNvPicPr>
              <a:picLocks noChangeAspect="1"/>
            </p:cNvPicPr>
            <p:nvPr/>
          </p:nvPicPr>
          <p:blipFill>
            <a:blip r:embed="rId4"/>
            <a:stretch>
              <a:fillRect/>
            </a:stretch>
          </p:blipFill>
          <p:spPr>
            <a:xfrm>
              <a:off x="7344217" y="4394108"/>
              <a:ext cx="229880" cy="414539"/>
            </a:xfrm>
            <a:prstGeom prst="rect">
              <a:avLst/>
            </a:prstGeom>
          </p:spPr>
        </p:pic>
        <p:pic>
          <p:nvPicPr>
            <p:cNvPr id="47" name="Picture 46">
              <a:extLst>
                <a:ext uri="{FF2B5EF4-FFF2-40B4-BE49-F238E27FC236}">
                  <a16:creationId xmlns:a16="http://schemas.microsoft.com/office/drawing/2014/main" id="{19E18585-6183-C2B8-E3A6-79EF7A5F6B33}"/>
                </a:ext>
              </a:extLst>
            </p:cNvPr>
            <p:cNvPicPr>
              <a:picLocks noChangeAspect="1"/>
            </p:cNvPicPr>
            <p:nvPr/>
          </p:nvPicPr>
          <p:blipFill>
            <a:blip r:embed="rId4"/>
            <a:stretch>
              <a:fillRect/>
            </a:stretch>
          </p:blipFill>
          <p:spPr>
            <a:xfrm>
              <a:off x="7339903" y="5431773"/>
              <a:ext cx="229880" cy="414539"/>
            </a:xfrm>
            <a:prstGeom prst="rect">
              <a:avLst/>
            </a:prstGeom>
          </p:spPr>
        </p:pic>
        <p:pic>
          <p:nvPicPr>
            <p:cNvPr id="48" name="Picture 47">
              <a:extLst>
                <a:ext uri="{FF2B5EF4-FFF2-40B4-BE49-F238E27FC236}">
                  <a16:creationId xmlns:a16="http://schemas.microsoft.com/office/drawing/2014/main" id="{2FA2679C-DB9C-43F3-22F8-DD2089A9754B}"/>
                </a:ext>
              </a:extLst>
            </p:cNvPr>
            <p:cNvPicPr>
              <a:picLocks noChangeAspect="1"/>
            </p:cNvPicPr>
            <p:nvPr/>
          </p:nvPicPr>
          <p:blipFill>
            <a:blip r:embed="rId4"/>
            <a:stretch>
              <a:fillRect/>
            </a:stretch>
          </p:blipFill>
          <p:spPr>
            <a:xfrm>
              <a:off x="7345672" y="5954433"/>
              <a:ext cx="229880" cy="414539"/>
            </a:xfrm>
            <a:prstGeom prst="rect">
              <a:avLst/>
            </a:prstGeom>
          </p:spPr>
        </p:pic>
      </p:grpSp>
      <p:grpSp>
        <p:nvGrpSpPr>
          <p:cNvPr id="50" name="Group 49">
            <a:extLst>
              <a:ext uri="{FF2B5EF4-FFF2-40B4-BE49-F238E27FC236}">
                <a16:creationId xmlns:a16="http://schemas.microsoft.com/office/drawing/2014/main" id="{4B9ECDA1-2150-5B3D-FC6A-4E64D52FDA9A}"/>
              </a:ext>
            </a:extLst>
          </p:cNvPr>
          <p:cNvGrpSpPr/>
          <p:nvPr/>
        </p:nvGrpSpPr>
        <p:grpSpPr>
          <a:xfrm>
            <a:off x="7447857" y="2182570"/>
            <a:ext cx="218328" cy="3801071"/>
            <a:chOff x="7339903" y="2266336"/>
            <a:chExt cx="235649" cy="4102636"/>
          </a:xfrm>
        </p:grpSpPr>
        <p:pic>
          <p:nvPicPr>
            <p:cNvPr id="51" name="Picture 50">
              <a:extLst>
                <a:ext uri="{FF2B5EF4-FFF2-40B4-BE49-F238E27FC236}">
                  <a16:creationId xmlns:a16="http://schemas.microsoft.com/office/drawing/2014/main" id="{F955693E-C090-8D61-8663-8A10C0BA1A21}"/>
                </a:ext>
              </a:extLst>
            </p:cNvPr>
            <p:cNvPicPr>
              <a:picLocks noChangeAspect="1"/>
            </p:cNvPicPr>
            <p:nvPr/>
          </p:nvPicPr>
          <p:blipFill>
            <a:blip r:embed="rId4"/>
            <a:stretch>
              <a:fillRect/>
            </a:stretch>
          </p:blipFill>
          <p:spPr>
            <a:xfrm>
              <a:off x="7345647" y="2266336"/>
              <a:ext cx="229880" cy="414539"/>
            </a:xfrm>
            <a:prstGeom prst="rect">
              <a:avLst/>
            </a:prstGeom>
          </p:spPr>
        </p:pic>
        <p:pic>
          <p:nvPicPr>
            <p:cNvPr id="52" name="Picture 51">
              <a:extLst>
                <a:ext uri="{FF2B5EF4-FFF2-40B4-BE49-F238E27FC236}">
                  <a16:creationId xmlns:a16="http://schemas.microsoft.com/office/drawing/2014/main" id="{523F8D13-F5FE-5250-838B-CA03FB1F9667}"/>
                </a:ext>
              </a:extLst>
            </p:cNvPr>
            <p:cNvPicPr>
              <a:picLocks noChangeAspect="1"/>
            </p:cNvPicPr>
            <p:nvPr/>
          </p:nvPicPr>
          <p:blipFill>
            <a:blip r:embed="rId5"/>
            <a:stretch>
              <a:fillRect/>
            </a:stretch>
          </p:blipFill>
          <p:spPr>
            <a:xfrm>
              <a:off x="7339903" y="4916768"/>
              <a:ext cx="211911" cy="414564"/>
            </a:xfrm>
            <a:prstGeom prst="rect">
              <a:avLst/>
            </a:prstGeom>
          </p:spPr>
        </p:pic>
        <p:pic>
          <p:nvPicPr>
            <p:cNvPr id="53" name="Picture 52">
              <a:extLst>
                <a:ext uri="{FF2B5EF4-FFF2-40B4-BE49-F238E27FC236}">
                  <a16:creationId xmlns:a16="http://schemas.microsoft.com/office/drawing/2014/main" id="{07E2A313-3B07-4949-02D9-609D0E44F5C1}"/>
                </a:ext>
              </a:extLst>
            </p:cNvPr>
            <p:cNvPicPr>
              <a:picLocks noChangeAspect="1"/>
            </p:cNvPicPr>
            <p:nvPr/>
          </p:nvPicPr>
          <p:blipFill>
            <a:blip r:embed="rId4"/>
            <a:stretch>
              <a:fillRect/>
            </a:stretch>
          </p:blipFill>
          <p:spPr>
            <a:xfrm>
              <a:off x="7342497" y="2791427"/>
              <a:ext cx="229880" cy="414539"/>
            </a:xfrm>
            <a:prstGeom prst="rect">
              <a:avLst/>
            </a:prstGeom>
          </p:spPr>
        </p:pic>
        <p:pic>
          <p:nvPicPr>
            <p:cNvPr id="54" name="Picture 53">
              <a:extLst>
                <a:ext uri="{FF2B5EF4-FFF2-40B4-BE49-F238E27FC236}">
                  <a16:creationId xmlns:a16="http://schemas.microsoft.com/office/drawing/2014/main" id="{418F0EB8-FED8-99C9-5A15-70D217804A3D}"/>
                </a:ext>
              </a:extLst>
            </p:cNvPr>
            <p:cNvPicPr>
              <a:picLocks noChangeAspect="1"/>
            </p:cNvPicPr>
            <p:nvPr/>
          </p:nvPicPr>
          <p:blipFill>
            <a:blip r:embed="rId4"/>
            <a:stretch>
              <a:fillRect/>
            </a:stretch>
          </p:blipFill>
          <p:spPr>
            <a:xfrm>
              <a:off x="7342497" y="3323253"/>
              <a:ext cx="229880" cy="414539"/>
            </a:xfrm>
            <a:prstGeom prst="rect">
              <a:avLst/>
            </a:prstGeom>
          </p:spPr>
        </p:pic>
        <p:pic>
          <p:nvPicPr>
            <p:cNvPr id="55" name="Picture 54">
              <a:extLst>
                <a:ext uri="{FF2B5EF4-FFF2-40B4-BE49-F238E27FC236}">
                  <a16:creationId xmlns:a16="http://schemas.microsoft.com/office/drawing/2014/main" id="{E8F214C6-4910-5304-1E68-03051DEEDEFE}"/>
                </a:ext>
              </a:extLst>
            </p:cNvPr>
            <p:cNvPicPr>
              <a:picLocks noChangeAspect="1"/>
            </p:cNvPicPr>
            <p:nvPr/>
          </p:nvPicPr>
          <p:blipFill>
            <a:blip r:embed="rId4"/>
            <a:stretch>
              <a:fillRect/>
            </a:stretch>
          </p:blipFill>
          <p:spPr>
            <a:xfrm>
              <a:off x="7342497" y="3848000"/>
              <a:ext cx="229880" cy="414539"/>
            </a:xfrm>
            <a:prstGeom prst="rect">
              <a:avLst/>
            </a:prstGeom>
          </p:spPr>
        </p:pic>
        <p:pic>
          <p:nvPicPr>
            <p:cNvPr id="56" name="Picture 55">
              <a:extLst>
                <a:ext uri="{FF2B5EF4-FFF2-40B4-BE49-F238E27FC236}">
                  <a16:creationId xmlns:a16="http://schemas.microsoft.com/office/drawing/2014/main" id="{DF37E411-BEAE-B7AF-956E-B0E1E5D8D87C}"/>
                </a:ext>
              </a:extLst>
            </p:cNvPr>
            <p:cNvPicPr>
              <a:picLocks noChangeAspect="1"/>
            </p:cNvPicPr>
            <p:nvPr/>
          </p:nvPicPr>
          <p:blipFill>
            <a:blip r:embed="rId4"/>
            <a:stretch>
              <a:fillRect/>
            </a:stretch>
          </p:blipFill>
          <p:spPr>
            <a:xfrm>
              <a:off x="7344217" y="4394108"/>
              <a:ext cx="229880" cy="414539"/>
            </a:xfrm>
            <a:prstGeom prst="rect">
              <a:avLst/>
            </a:prstGeom>
          </p:spPr>
        </p:pic>
        <p:pic>
          <p:nvPicPr>
            <p:cNvPr id="57" name="Picture 56">
              <a:extLst>
                <a:ext uri="{FF2B5EF4-FFF2-40B4-BE49-F238E27FC236}">
                  <a16:creationId xmlns:a16="http://schemas.microsoft.com/office/drawing/2014/main" id="{F52C0BF5-383B-03E6-29C0-813C2C3DD55B}"/>
                </a:ext>
              </a:extLst>
            </p:cNvPr>
            <p:cNvPicPr>
              <a:picLocks noChangeAspect="1"/>
            </p:cNvPicPr>
            <p:nvPr/>
          </p:nvPicPr>
          <p:blipFill>
            <a:blip r:embed="rId4"/>
            <a:stretch>
              <a:fillRect/>
            </a:stretch>
          </p:blipFill>
          <p:spPr>
            <a:xfrm>
              <a:off x="7339903" y="5431773"/>
              <a:ext cx="229880" cy="414539"/>
            </a:xfrm>
            <a:prstGeom prst="rect">
              <a:avLst/>
            </a:prstGeom>
          </p:spPr>
        </p:pic>
        <p:pic>
          <p:nvPicPr>
            <p:cNvPr id="58" name="Picture 57">
              <a:extLst>
                <a:ext uri="{FF2B5EF4-FFF2-40B4-BE49-F238E27FC236}">
                  <a16:creationId xmlns:a16="http://schemas.microsoft.com/office/drawing/2014/main" id="{91FFE630-E5AD-4C84-15C4-DC5A3FC38F82}"/>
                </a:ext>
              </a:extLst>
            </p:cNvPr>
            <p:cNvPicPr>
              <a:picLocks noChangeAspect="1"/>
            </p:cNvPicPr>
            <p:nvPr/>
          </p:nvPicPr>
          <p:blipFill>
            <a:blip r:embed="rId4"/>
            <a:stretch>
              <a:fillRect/>
            </a:stretch>
          </p:blipFill>
          <p:spPr>
            <a:xfrm>
              <a:off x="7345672" y="5954433"/>
              <a:ext cx="229880" cy="414539"/>
            </a:xfrm>
            <a:prstGeom prst="rect">
              <a:avLst/>
            </a:prstGeom>
          </p:spPr>
        </p:pic>
      </p:grpSp>
      <p:cxnSp>
        <p:nvCxnSpPr>
          <p:cNvPr id="3" name="Straight Connector 2">
            <a:extLst>
              <a:ext uri="{FF2B5EF4-FFF2-40B4-BE49-F238E27FC236}">
                <a16:creationId xmlns:a16="http://schemas.microsoft.com/office/drawing/2014/main" id="{15455AB2-96FD-D640-E0F7-3BBBE685F515}"/>
              </a:ext>
            </a:extLst>
          </p:cNvPr>
          <p:cNvCxnSpPr>
            <a:cxnSpLocks/>
          </p:cNvCxnSpPr>
          <p:nvPr/>
        </p:nvCxnSpPr>
        <p:spPr>
          <a:xfrm>
            <a:off x="5516089" y="1065173"/>
            <a:ext cx="1159823" cy="0"/>
          </a:xfrm>
          <a:prstGeom prst="line">
            <a:avLst/>
          </a:prstGeom>
          <a:ln w="47625">
            <a:solidFill>
              <a:srgbClr val="FDB91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96797AD-C454-193F-D411-5FE3EEC22841}"/>
              </a:ext>
            </a:extLst>
          </p:cNvPr>
          <p:cNvSpPr/>
          <p:nvPr/>
        </p:nvSpPr>
        <p:spPr>
          <a:xfrm>
            <a:off x="384169" y="6351082"/>
            <a:ext cx="5555885" cy="246221"/>
          </a:xfrm>
          <a:prstGeom prst="rect">
            <a:avLst/>
          </a:prstGeom>
        </p:spPr>
        <p:txBody>
          <a:bodyPr wrap="square">
            <a:spAutoFit/>
          </a:bodyPr>
          <a:lstStyle/>
          <a:p>
            <a:r>
              <a:rPr lang="en-US" sz="1000" dirty="0">
                <a:solidFill>
                  <a:srgbClr val="96908D"/>
                </a:solidFill>
                <a:latin typeface="Omnes Regular" panose="02000606040000020004" pitchFamily="2" charset="0"/>
              </a:rPr>
              <a:t>Source: </a:t>
            </a:r>
            <a:r>
              <a:rPr lang="en-US" sz="1000" dirty="0">
                <a:solidFill>
                  <a:srgbClr val="FFB301"/>
                </a:solidFill>
                <a:latin typeface="Omnes Regular" panose="02000606040000020004" pitchFamily="2" charset="0"/>
                <a:hlinkClick r:id="rId6"/>
              </a:rPr>
              <a:t>American Cancer Society, Breast Cancer Facts &amp; Figures, 2024-2025.</a:t>
            </a:r>
            <a:endParaRPr lang="en-US" sz="1000" dirty="0">
              <a:solidFill>
                <a:srgbClr val="FFB301"/>
              </a:solidFill>
              <a:latin typeface="Omnes Regular" panose="02000606040000020004" pitchFamily="2" charset="0"/>
            </a:endParaRPr>
          </a:p>
        </p:txBody>
      </p:sp>
    </p:spTree>
    <p:extLst>
      <p:ext uri="{BB962C8B-B14F-4D97-AF65-F5344CB8AC3E}">
        <p14:creationId xmlns:p14="http://schemas.microsoft.com/office/powerpoint/2010/main" val="562147538"/>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96908D"/>
      </a:accent1>
      <a:accent2>
        <a:srgbClr val="FFB301"/>
      </a:accent2>
      <a:accent3>
        <a:srgbClr val="746F6C"/>
      </a:accent3>
      <a:accent4>
        <a:srgbClr val="FFC000"/>
      </a:accent4>
      <a:accent5>
        <a:srgbClr val="5B9BD5"/>
      </a:accent5>
      <a:accent6>
        <a:srgbClr val="70AD47"/>
      </a:accent6>
      <a:hlink>
        <a:srgbClr val="FFB3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BA8538ED2A854EBE9E954D892222CA" ma:contentTypeVersion="16" ma:contentTypeDescription="Create a new document." ma:contentTypeScope="" ma:versionID="c28372a5da5e60da28827fd75ad39a24">
  <xsd:schema xmlns:xsd="http://www.w3.org/2001/XMLSchema" xmlns:xs="http://www.w3.org/2001/XMLSchema" xmlns:p="http://schemas.microsoft.com/office/2006/metadata/properties" xmlns:ns2="991be88f-3197-47ef-b688-9101207243c1" xmlns:ns3="12da9f8c-6aac-4c53-9fa7-b0baeee47953" targetNamespace="http://schemas.microsoft.com/office/2006/metadata/properties" ma:root="true" ma:fieldsID="fed3ad12311287451861bfb2d8e4066a" ns2:_="" ns3:_="">
    <xsd:import namespace="991be88f-3197-47ef-b688-9101207243c1"/>
    <xsd:import namespace="12da9f8c-6aac-4c53-9fa7-b0baeee479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1be88f-3197-47ef-b688-9101207243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50eaf5e-8ae8-4712-a4e0-dcbb2fe4f0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da9f8c-6aac-4c53-9fa7-b0baeee4795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d273980-52ab-4862-9593-611ea6fbaff3}" ma:internalName="TaxCatchAll" ma:showField="CatchAllData" ma:web="12da9f8c-6aac-4c53-9fa7-b0baeee479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B4142-FCD0-434C-A8BB-070776F09B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1be88f-3197-47ef-b688-9101207243c1"/>
    <ds:schemaRef ds:uri="12da9f8c-6aac-4c53-9fa7-b0baeee479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D69450-723C-4D33-B1B9-7D772C7ED1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6899</TotalTime>
  <Words>833</Words>
  <Application>Microsoft Macintosh PowerPoint</Application>
  <PresentationFormat>Widescreen</PresentationFormat>
  <Paragraphs>117</Paragraphs>
  <Slides>11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Century Gothic</vt:lpstr>
      <vt:lpstr>Omnes Regular</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Stage versus Metastatic Breast Cancer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Johnson</dc:creator>
  <cp:lastModifiedBy>Alfred Martini</cp:lastModifiedBy>
  <cp:revision>334</cp:revision>
  <cp:lastPrinted>2025-03-13T22:32:04Z</cp:lastPrinted>
  <dcterms:created xsi:type="dcterms:W3CDTF">2021-05-03T22:02:58Z</dcterms:created>
  <dcterms:modified xsi:type="dcterms:W3CDTF">2025-07-18T21:46:43Z</dcterms:modified>
</cp:coreProperties>
</file>